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65" r:id="rId1"/>
  </p:sldMasterIdLst>
  <p:sldIdLst>
    <p:sldId id="256" r:id="rId2"/>
    <p:sldId id="257" r:id="rId3"/>
    <p:sldId id="266" r:id="rId4"/>
    <p:sldId id="258" r:id="rId5"/>
    <p:sldId id="259" r:id="rId6"/>
    <p:sldId id="260" r:id="rId7"/>
    <p:sldId id="262" r:id="rId8"/>
    <p:sldId id="263" r:id="rId9"/>
    <p:sldId id="264" r:id="rId10"/>
    <p:sldId id="265" r:id="rId11"/>
    <p:sldId id="261"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83" d="100"/>
          <a:sy n="83"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esProps" Target="pres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viewProps" Target="viewProps.xml"/><Relationship Id="rId19"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B80425D-6645-4648-ABA2-97D4506A07C7}" type="datetimeFigureOut">
              <a:rPr lang="en-US" smtClean="0"/>
              <a:pPr/>
              <a:t>10/14/09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80425D-6645-4648-ABA2-97D4506A07C7}" type="datetimeFigureOut">
              <a:rPr lang="en-US" smtClean="0"/>
              <a:pPr/>
              <a:t>10/14/09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2AA46-BB60-4649-8736-C1089B68A2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80425D-6645-4648-ABA2-97D4506A07C7}" type="datetimeFigureOut">
              <a:rPr lang="en-US" smtClean="0"/>
              <a:pPr/>
              <a:t>10/14/09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2AA46-BB60-4649-8736-C1089B68A2A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3 Pictures, 3 Caption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840505" y="1112198"/>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80425D-6645-4648-ABA2-97D4506A07C7}" type="datetimeFigureOut">
              <a:rPr lang="en-US" smtClean="0"/>
              <a:pPr/>
              <a:t>10/14/09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2AA46-BB60-4649-8736-C1089B68A2A2}" type="slidenum">
              <a:rPr lang="en-US" smtClean="0"/>
              <a:pPr/>
              <a:t>‹#›</a:t>
            </a:fld>
            <a:endParaRPr lang="en-US"/>
          </a:p>
        </p:txBody>
      </p:sp>
      <p:sp>
        <p:nvSpPr>
          <p:cNvPr id="12" name="Picture Placeholder 11"/>
          <p:cNvSpPr>
            <a:spLocks noGrp="1"/>
          </p:cNvSpPr>
          <p:nvPr>
            <p:ph type="pic" sz="quarter" idx="13"/>
          </p:nvPr>
        </p:nvSpPr>
        <p:spPr>
          <a:xfrm>
            <a:off x="3021107" y="443551"/>
            <a:ext cx="2743200" cy="1956816"/>
          </a:xfrm>
          <a:prstGeom prst="round2SameRect">
            <a:avLst>
              <a:gd name="adj1" fmla="val 5300"/>
              <a:gd name="adj2" fmla="val 0"/>
            </a:avLst>
          </a:prstGeom>
          <a:noFill/>
        </p:spPr>
        <p:txBody>
          <a:bodyPr anchor="t" anchorCtr="1">
            <a:normAutofit/>
          </a:bodyPr>
          <a:lstStyle>
            <a:lvl1pPr marL="0" indent="0">
              <a:buNone/>
              <a:defRPr sz="1600"/>
            </a:lvl1pPr>
          </a:lstStyle>
          <a:p>
            <a:r>
              <a:rPr lang="en-US" smtClean="0"/>
              <a:t>Click icon to add picture</a:t>
            </a:r>
            <a:endParaRPr/>
          </a:p>
        </p:txBody>
      </p:sp>
      <p:sp>
        <p:nvSpPr>
          <p:cNvPr id="15" name="Picture Placeholder 11"/>
          <p:cNvSpPr>
            <a:spLocks noGrp="1"/>
          </p:cNvSpPr>
          <p:nvPr>
            <p:ph type="pic" sz="quarter" idx="14"/>
          </p:nvPr>
        </p:nvSpPr>
        <p:spPr>
          <a:xfrm flipV="1">
            <a:off x="3021107" y="4462815"/>
            <a:ext cx="2743200" cy="1956816"/>
          </a:xfrm>
          <a:prstGeom prst="round2SameRect">
            <a:avLst>
              <a:gd name="adj1" fmla="val 5300"/>
              <a:gd name="adj2" fmla="val 0"/>
            </a:avLst>
          </a:prstGeom>
          <a:blipFill dpi="0" rotWithShape="0">
            <a:blip r:embed="rId2" cstate="print"/>
            <a:srcRect/>
            <a:stretch>
              <a:fillRect/>
            </a:stretch>
          </a:blipFill>
        </p:spPr>
        <p:txBody>
          <a:bodyPr anchor="b" anchorCtr="1">
            <a:normAutofit/>
            <a:scene3d>
              <a:camera prst="orthographicFront">
                <a:rot lat="0" lon="0" rev="10800000"/>
              </a:camera>
              <a:lightRig rig="threePt" dir="t"/>
            </a:scene3d>
          </a:bodyPr>
          <a:lstStyle>
            <a:lvl1pPr marL="0" indent="0">
              <a:buNone/>
              <a:defRPr sz="1600"/>
            </a:lvl1pPr>
          </a:lstStyle>
          <a:p>
            <a:r>
              <a:rPr lang="en-US" smtClean="0"/>
              <a:t>Click icon to add picture</a:t>
            </a:r>
            <a:endParaRPr/>
          </a:p>
        </p:txBody>
      </p:sp>
      <p:sp>
        <p:nvSpPr>
          <p:cNvPr id="22" name="Text Placeholder 3"/>
          <p:cNvSpPr>
            <a:spLocks noGrp="1"/>
          </p:cNvSpPr>
          <p:nvPr>
            <p:ph type="body" sz="half" idx="17"/>
          </p:nvPr>
        </p:nvSpPr>
        <p:spPr>
          <a:xfrm>
            <a:off x="5840505" y="443551"/>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Picture Placeholder 11"/>
          <p:cNvSpPr>
            <a:spLocks noGrp="1"/>
          </p:cNvSpPr>
          <p:nvPr>
            <p:ph type="pic" sz="quarter" idx="18"/>
          </p:nvPr>
        </p:nvSpPr>
        <p:spPr>
          <a:xfrm>
            <a:off x="3021107" y="2452048"/>
            <a:ext cx="2743200" cy="1956816"/>
          </a:xfrm>
          <a:prstGeom prst="rect">
            <a:avLst/>
          </a:prstGeom>
          <a:noFill/>
        </p:spPr>
        <p:txBody>
          <a:bodyPr anchor="t" anchorCtr="1">
            <a:normAutofit/>
          </a:bodyPr>
          <a:lstStyle>
            <a:lvl1pPr marL="0" indent="0">
              <a:buNone/>
              <a:defRPr sz="1600"/>
            </a:lvl1pPr>
          </a:lstStyle>
          <a:p>
            <a:r>
              <a:rPr lang="en-US" smtClean="0"/>
              <a:t>Click icon to add picture</a:t>
            </a:r>
            <a:endParaRPr/>
          </a:p>
        </p:txBody>
      </p:sp>
      <p:sp>
        <p:nvSpPr>
          <p:cNvPr id="13" name="Text Placeholder 3"/>
          <p:cNvSpPr>
            <a:spLocks noGrp="1"/>
          </p:cNvSpPr>
          <p:nvPr>
            <p:ph type="body" sz="half" idx="19"/>
          </p:nvPr>
        </p:nvSpPr>
        <p:spPr>
          <a:xfrm>
            <a:off x="5840505" y="3133941"/>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20"/>
          </p:nvPr>
        </p:nvSpPr>
        <p:spPr>
          <a:xfrm>
            <a:off x="5840505" y="2452048"/>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1"/>
          </p:nvPr>
        </p:nvSpPr>
        <p:spPr>
          <a:xfrm>
            <a:off x="5840505" y="5135813"/>
            <a:ext cx="2524126" cy="989959"/>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Text Placeholder 3"/>
          <p:cNvSpPr>
            <a:spLocks noGrp="1"/>
          </p:cNvSpPr>
          <p:nvPr>
            <p:ph type="body" sz="half" idx="22"/>
          </p:nvPr>
        </p:nvSpPr>
        <p:spPr>
          <a:xfrm>
            <a:off x="5840505" y="4462815"/>
            <a:ext cx="2524126" cy="674687"/>
          </a:xfrm>
        </p:spPr>
        <p:txBody>
          <a:bodyPr vert="horz" lIns="91440" tIns="45720" rIns="91440" bIns="45720" rtlCol="0" anchor="b" anchorCtr="0">
            <a:noAutofit/>
          </a:bodyPr>
          <a:lstStyle>
            <a:lvl1pPr marL="0" indent="0" algn="l" defTabSz="914400" rtl="0" eaLnBrk="1" latinLnBrk="0" hangingPunct="1">
              <a:spcBef>
                <a:spcPct val="0"/>
              </a:spcBef>
              <a:buNone/>
              <a:defRPr sz="1800" b="0" kern="120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80425D-6645-4648-ABA2-97D4506A07C7}" type="datetimeFigureOut">
              <a:rPr lang="en-US" smtClean="0"/>
              <a:pPr/>
              <a:t>10/14/09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2AA46-BB60-4649-8736-C1089B68A2A2}"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80425D-6645-4648-ABA2-97D4506A07C7}" type="datetimeFigureOut">
              <a:rPr lang="en-US" smtClean="0"/>
              <a:pPr/>
              <a:t>10/14/09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2AA46-BB60-4649-8736-C1089B68A2A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B80425D-6645-4648-ABA2-97D4506A07C7}" type="datetimeFigureOut">
              <a:rPr lang="en-US" smtClean="0"/>
              <a:pPr/>
              <a:t>10/14/09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2AA46-BB60-4649-8736-C1089B68A2A2}"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B80425D-6645-4648-ABA2-97D4506A07C7}" type="datetimeFigureOut">
              <a:rPr lang="en-US" smtClean="0"/>
              <a:pPr/>
              <a:t>10/14/09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2AA46-BB60-4649-8736-C1089B68A2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B80425D-6645-4648-ABA2-97D4506A07C7}" type="datetimeFigureOut">
              <a:rPr lang="en-US" smtClean="0"/>
              <a:pPr/>
              <a:t>10/14/09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2AA46-BB60-4649-8736-C1089B68A2A2}"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80425D-6645-4648-ABA2-97D4506A07C7}" type="datetimeFigureOut">
              <a:rPr lang="en-US" smtClean="0"/>
              <a:pPr/>
              <a:t>10/14/09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2AA46-BB60-4649-8736-C1089B68A2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B80425D-6645-4648-ABA2-97D4506A07C7}" type="datetimeFigureOut">
              <a:rPr lang="en-US" smtClean="0"/>
              <a:pPr/>
              <a:t>10/14/09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B80425D-6645-4648-ABA2-97D4506A07C7}" type="datetimeFigureOut">
              <a:rPr lang="en-US" smtClean="0"/>
              <a:pPr/>
              <a:t>10/14/09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A32AA46-BB60-4649-8736-C1089B68A2A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jpe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FB80425D-6645-4648-ABA2-97D4506A07C7}" type="datetimeFigureOut">
              <a:rPr lang="en-US" smtClean="0"/>
              <a:pPr/>
              <a:t>10/14/09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6A32AA46-BB60-4649-8736-C1089B68A2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 name="Title 66"/>
          <p:cNvSpPr>
            <a:spLocks noGrp="1"/>
          </p:cNvSpPr>
          <p:nvPr>
            <p:ph type="title"/>
          </p:nvPr>
        </p:nvSpPr>
        <p:spPr/>
        <p:txBody>
          <a:bodyPr>
            <a:normAutofit fontScale="90000"/>
          </a:bodyPr>
          <a:lstStyle/>
          <a:p>
            <a:r>
              <a:rPr lang="en-US" dirty="0" smtClean="0"/>
              <a:t>Program/Course</a:t>
            </a:r>
            <a:br>
              <a:rPr lang="en-US" dirty="0" smtClean="0"/>
            </a:br>
            <a:r>
              <a:rPr lang="en-US" dirty="0" smtClean="0"/>
              <a:t> Budget Reductions/Eliminations</a:t>
            </a:r>
            <a:endParaRPr lang="en-US" dirty="0"/>
          </a:p>
        </p:txBody>
      </p:sp>
      <p:sp>
        <p:nvSpPr>
          <p:cNvPr id="45" name="Vertical Text Placeholder 44"/>
          <p:cNvSpPr>
            <a:spLocks noGrp="1"/>
          </p:cNvSpPr>
          <p:nvPr>
            <p:ph type="body" orient="vert" idx="1"/>
          </p:nvPr>
        </p:nvSpPr>
        <p:spPr/>
        <p:txBody>
          <a:bodyPr vert="horz"/>
          <a:lstStyle/>
          <a:p>
            <a:r>
              <a:rPr lang="en-US" b="1" dirty="0" smtClean="0"/>
              <a:t>Background</a:t>
            </a:r>
          </a:p>
          <a:p>
            <a:r>
              <a:rPr lang="en-US" b="1" dirty="0" smtClean="0"/>
              <a:t>Preliminary Proposals for program/course reductions</a:t>
            </a:r>
            <a:endParaRPr lang="en-US" dirty="0" smtClean="0"/>
          </a:p>
          <a:p>
            <a:r>
              <a:rPr lang="en-US" b="1" dirty="0" smtClean="0"/>
              <a:t>Leadership Discussions</a:t>
            </a:r>
          </a:p>
          <a:p>
            <a:r>
              <a:rPr lang="en-US" b="1" dirty="0" smtClean="0"/>
              <a:t>Role of ASGC</a:t>
            </a:r>
          </a:p>
          <a:p>
            <a:pPr lvl="1"/>
            <a:r>
              <a:rPr lang="en-US" b="1" dirty="0" smtClean="0"/>
              <a:t>Role of COI</a:t>
            </a:r>
          </a:p>
          <a:p>
            <a:r>
              <a:rPr lang="en-US" b="1" dirty="0" smtClean="0"/>
              <a:t>Process &amp; Timeline</a:t>
            </a:r>
          </a:p>
          <a:p>
            <a:r>
              <a:rPr lang="en-US" b="1" dirty="0" smtClean="0"/>
              <a:t>Budget Outcomes</a:t>
            </a:r>
            <a:endParaRPr lang="en-US" dirty="0" smtClean="0"/>
          </a:p>
          <a:p>
            <a:r>
              <a:rPr lang="en-US" dirty="0" smtClean="0"/>
              <a:t>Questions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Process &amp; Timeline</a:t>
            </a:r>
            <a:endParaRPr lang="en-US" dirty="0"/>
          </a:p>
        </p:txBody>
      </p:sp>
      <p:sp>
        <p:nvSpPr>
          <p:cNvPr id="3" name="Vertical Text Placeholder 2"/>
          <p:cNvSpPr>
            <a:spLocks noGrp="1"/>
          </p:cNvSpPr>
          <p:nvPr>
            <p:ph type="body" orient="vert" idx="1"/>
          </p:nvPr>
        </p:nvSpPr>
        <p:spPr/>
        <p:txBody>
          <a:bodyPr vert="horz">
            <a:normAutofit fontScale="25000" lnSpcReduction="20000"/>
          </a:bodyPr>
          <a:lstStyle/>
          <a:p>
            <a:r>
              <a:rPr lang="en-US" sz="7200" dirty="0" smtClean="0"/>
              <a:t>Ad Hoc committee: collate and organize proposed submissions</a:t>
            </a:r>
          </a:p>
          <a:p>
            <a:r>
              <a:rPr lang="en-US" sz="7200" dirty="0" smtClean="0"/>
              <a:t>Results from submissions: Discussion and “AS approval” (note: this is approval list to VPI; not approval for removal/reductions of programs/courses) (November)</a:t>
            </a:r>
          </a:p>
          <a:p>
            <a:r>
              <a:rPr lang="en-US" sz="7200" dirty="0" smtClean="0"/>
              <a:t>VPI brings to Cabinet and President finalize list (based in part on financial information) (November)</a:t>
            </a:r>
          </a:p>
          <a:p>
            <a:r>
              <a:rPr lang="en-US" sz="7200" dirty="0" smtClean="0"/>
              <a:t>COI and ASGC review final recommendations in December</a:t>
            </a:r>
          </a:p>
          <a:p>
            <a:pPr lvl="2"/>
            <a:r>
              <a:rPr lang="en-US" sz="7200" dirty="0" smtClean="0"/>
              <a:t>If the faculty, represented through the committees, is in agreement with the final recommendations </a:t>
            </a:r>
            <a:br>
              <a:rPr lang="en-US" sz="7200" dirty="0" smtClean="0"/>
            </a:br>
            <a:r>
              <a:rPr lang="en-US" sz="7200" dirty="0" smtClean="0"/>
              <a:t>COI acts (banking, hiatus)</a:t>
            </a:r>
            <a:br>
              <a:rPr lang="en-US" sz="7200" dirty="0" smtClean="0"/>
            </a:br>
            <a:r>
              <a:rPr lang="en-US" sz="7200" dirty="0" smtClean="0"/>
              <a:t>President takes list to board</a:t>
            </a:r>
            <a:br>
              <a:rPr lang="en-US" sz="7200" dirty="0" smtClean="0"/>
            </a:br>
            <a:r>
              <a:rPr lang="en-US" sz="7200" dirty="0" smtClean="0"/>
              <a:t>Otherwise, President takes list to board; COI makes alternate recommendations </a:t>
            </a:r>
          </a:p>
          <a:p>
            <a:r>
              <a:rPr lang="en-US" sz="7200" dirty="0" smtClean="0"/>
              <a:t>COI  - administrative action (banking/hiatus)</a:t>
            </a:r>
          </a:p>
          <a:p>
            <a:r>
              <a:rPr lang="en-US" sz="7200" dirty="0" smtClean="0"/>
              <a:t>President takes final recommendations to BOT in December</a:t>
            </a:r>
          </a:p>
          <a:p>
            <a:r>
              <a:rPr lang="en-US" sz="7200" dirty="0" smtClean="0"/>
              <a:t>BOT reviews list in December; possibly vote in January</a:t>
            </a:r>
          </a:p>
          <a:p>
            <a:pPr lvl="1"/>
            <a:endParaRPr lang="en-US" sz="2400" dirty="0" smtClean="0"/>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Process &amp; Timeline</a:t>
            </a:r>
            <a:endParaRPr lang="en-US" dirty="0"/>
          </a:p>
        </p:txBody>
      </p:sp>
      <p:sp>
        <p:nvSpPr>
          <p:cNvPr id="3" name="Vertical Text Placeholder 2"/>
          <p:cNvSpPr>
            <a:spLocks noGrp="1"/>
          </p:cNvSpPr>
          <p:nvPr>
            <p:ph type="body" orient="vert" idx="1"/>
          </p:nvPr>
        </p:nvSpPr>
        <p:spPr/>
        <p:txBody>
          <a:bodyPr vert="horz">
            <a:normAutofit fontScale="85000" lnSpcReduction="10000"/>
          </a:bodyPr>
          <a:lstStyle/>
          <a:p>
            <a:r>
              <a:rPr lang="en-US" sz="2400" b="1" dirty="0" smtClean="0"/>
              <a:t>Resolution</a:t>
            </a:r>
            <a:r>
              <a:rPr lang="en-US" sz="2400" dirty="0" smtClean="0"/>
              <a:t> </a:t>
            </a:r>
            <a:r>
              <a:rPr lang="en-US" sz="2400" b="1" dirty="0" smtClean="0">
                <a:solidFill>
                  <a:srgbClr val="800000"/>
                </a:solidFill>
              </a:rPr>
              <a:t>ACTION</a:t>
            </a:r>
          </a:p>
          <a:p>
            <a:pPr lvl="1"/>
            <a:r>
              <a:rPr lang="en-US" sz="2000" dirty="0" smtClean="0"/>
              <a:t>Whereas the President of College of San Mateo has outlined a financial emergency status at the college in two all-college meetings, and</a:t>
            </a:r>
            <a:br>
              <a:rPr lang="en-US" sz="2000" dirty="0" smtClean="0"/>
            </a:br>
            <a:r>
              <a:rPr lang="en-US" sz="2000" dirty="0" smtClean="0"/>
              <a:t>Whereas the faculty, through its Academic Senate Governing Council and Committee on Instruction, serve as primary advisors to the college administration and the Board of Trustees on curriculum and academic program matters, therefore</a:t>
            </a:r>
            <a:br>
              <a:rPr lang="en-US" sz="2000" dirty="0" smtClean="0"/>
            </a:br>
            <a:r>
              <a:rPr lang="en-US" sz="2000" dirty="0" smtClean="0"/>
              <a:t>Be it resolved that the Academic Senate Governing Council and the Committee on Instruction jointly and separately authorize the President and Vice President of the Academic Senate Governing Council, the Chair of the Committee on Instruction, and James Robertson, Academic Senate Governing Council member with expertise in the Program Improvement and Viability process, and an adjunct faculty member selected by the AS President in conjunction with the adjunct faculty to serve as the ad-hoc committee on faculty recommendations to budget-induced curricular changes during the 2009/2010 academic year.</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Outcome</a:t>
            </a:r>
            <a:endParaRPr lang="en-US" dirty="0"/>
          </a:p>
        </p:txBody>
      </p:sp>
      <p:sp>
        <p:nvSpPr>
          <p:cNvPr id="3" name="Vertical Text Placeholder 2"/>
          <p:cNvSpPr>
            <a:spLocks noGrp="1"/>
          </p:cNvSpPr>
          <p:nvPr>
            <p:ph type="body" orient="vert" idx="1"/>
          </p:nvPr>
        </p:nvSpPr>
        <p:spPr/>
        <p:txBody>
          <a:bodyPr vert="horz">
            <a:normAutofit/>
          </a:bodyPr>
          <a:lstStyle/>
          <a:p>
            <a:r>
              <a:rPr lang="en-US" sz="2800" dirty="0" smtClean="0"/>
              <a:t>CSM will not be able to “have it all”</a:t>
            </a:r>
          </a:p>
          <a:p>
            <a:pPr lvl="1"/>
            <a:r>
              <a:rPr lang="en-US" sz="2400" dirty="0" smtClean="0"/>
              <a:t>Programs/Courses</a:t>
            </a:r>
          </a:p>
          <a:p>
            <a:pPr lvl="2"/>
            <a:r>
              <a:rPr lang="en-US" sz="2200" dirty="0" smtClean="0"/>
              <a:t>Reductions</a:t>
            </a:r>
          </a:p>
          <a:p>
            <a:pPr lvl="2"/>
            <a:r>
              <a:rPr lang="en-US" sz="2400" dirty="0" smtClean="0"/>
              <a:t>Eliminations</a:t>
            </a:r>
          </a:p>
          <a:p>
            <a:pPr lvl="2"/>
            <a:r>
              <a:rPr lang="en-US" sz="2400" dirty="0" smtClean="0"/>
              <a:t>Consolidation with Canada/Skyline</a:t>
            </a:r>
          </a:p>
          <a:p>
            <a:r>
              <a:rPr lang="en-US" sz="2800" dirty="0" smtClean="0"/>
              <a:t>Tough Decisions will be made</a:t>
            </a:r>
          </a:p>
          <a:p>
            <a:pPr lvl="1"/>
            <a:r>
              <a:rPr lang="en-US" sz="2400" dirty="0" smtClean="0"/>
              <a:t>Short time period</a:t>
            </a:r>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Resources</a:t>
            </a:r>
            <a:endParaRPr lang="en-US" dirty="0"/>
          </a:p>
        </p:txBody>
      </p:sp>
      <p:sp>
        <p:nvSpPr>
          <p:cNvPr id="3" name="Vertical Text Placeholder 2"/>
          <p:cNvSpPr>
            <a:spLocks noGrp="1"/>
          </p:cNvSpPr>
          <p:nvPr>
            <p:ph type="body" orient="vert" idx="1"/>
          </p:nvPr>
        </p:nvSpPr>
        <p:spPr/>
        <p:txBody>
          <a:bodyPr vert="horz">
            <a:normAutofit/>
          </a:bodyPr>
          <a:lstStyle/>
          <a:p>
            <a:r>
              <a:rPr lang="en-US" sz="2800" dirty="0" smtClean="0"/>
              <a:t>Questions</a:t>
            </a:r>
            <a:r>
              <a:rPr lang="en-US" sz="2800" smtClean="0"/>
              <a:t>/Comments?</a:t>
            </a:r>
            <a:endParaRPr lang="en-US" sz="2800" dirty="0" smtClean="0"/>
          </a:p>
          <a:p>
            <a:pPr lvl="1"/>
            <a:endParaRPr lang="en-US" sz="2400" dirty="0" smtClean="0"/>
          </a:p>
          <a:p>
            <a:r>
              <a:rPr lang="en-US" sz="2800" dirty="0" smtClean="0"/>
              <a:t>Resources</a:t>
            </a:r>
          </a:p>
          <a:p>
            <a:pPr lvl="1"/>
            <a:r>
              <a:rPr lang="en-US" sz="2400" dirty="0" smtClean="0"/>
              <a:t>EMP</a:t>
            </a:r>
          </a:p>
          <a:p>
            <a:pPr lvl="1"/>
            <a:r>
              <a:rPr lang="en-US" sz="2400" dirty="0" smtClean="0"/>
              <a:t>IPC</a:t>
            </a:r>
          </a:p>
          <a:p>
            <a:pPr lvl="1"/>
            <a:r>
              <a:rPr lang="en-US" sz="2400" dirty="0" smtClean="0"/>
              <a:t>BPC</a:t>
            </a:r>
          </a:p>
          <a:p>
            <a:pPr lvl="1"/>
            <a:r>
              <a:rPr lang="en-US" sz="2400" dirty="0" smtClean="0"/>
              <a:t>PRIE</a:t>
            </a:r>
          </a:p>
          <a:p>
            <a:pPr lvl="1"/>
            <a:r>
              <a:rPr lang="en-US" sz="2400" dirty="0" smtClean="0"/>
              <a:t>Title V</a:t>
            </a:r>
          </a:p>
          <a:p>
            <a:pPr lvl="1"/>
            <a:r>
              <a:rPr lang="en-US" sz="2400" dirty="0" smtClean="0"/>
              <a:t>ACCJC</a:t>
            </a:r>
          </a:p>
          <a:p>
            <a:pPr lvl="1"/>
            <a:r>
              <a:rPr lang="en-US" sz="2400" dirty="0" smtClean="0"/>
              <a:t>State Academic Senate</a:t>
            </a:r>
            <a:endParaRPr lang="en-US" sz="2200" dirty="0" smtClean="0"/>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Vertical Text Placeholder 2"/>
          <p:cNvSpPr>
            <a:spLocks noGrp="1"/>
          </p:cNvSpPr>
          <p:nvPr>
            <p:ph type="body" orient="vert" idx="1"/>
          </p:nvPr>
        </p:nvSpPr>
        <p:spPr/>
        <p:txBody>
          <a:bodyPr vert="horz">
            <a:normAutofit fontScale="85000" lnSpcReduction="10000"/>
          </a:bodyPr>
          <a:lstStyle/>
          <a:p>
            <a:r>
              <a:rPr lang="en-US" sz="2400" b="1" dirty="0" err="1" smtClean="0"/>
              <a:t>CSM’s</a:t>
            </a:r>
            <a:r>
              <a:rPr lang="en-US" sz="2400" b="1" dirty="0" smtClean="0"/>
              <a:t> Mission</a:t>
            </a:r>
          </a:p>
          <a:p>
            <a:pPr lvl="1"/>
            <a:r>
              <a:rPr lang="en-US" sz="2000" dirty="0" smtClean="0"/>
              <a:t>College of San Mateo, the first community college in San Mateo County, is an open-access, student-focused, teaching and learning institution which serves the diverse educational, economic, social and cultural needs of its students and the community. By offering comprehensive, quality programs and services and by measuring student learning, College of San Mateo educates students to participate successfully in a changing world.</a:t>
            </a:r>
          </a:p>
          <a:p>
            <a:pPr lvl="1"/>
            <a:endParaRPr lang="en-US" sz="2000" dirty="0" smtClean="0"/>
          </a:p>
          <a:p>
            <a:r>
              <a:rPr lang="en-US" sz="2400" b="1" dirty="0" smtClean="0"/>
              <a:t>IPC Priorities (CC adopted – 5/09 based upon EMP)</a:t>
            </a:r>
          </a:p>
          <a:p>
            <a:pPr lvl="1"/>
            <a:r>
              <a:rPr lang="en-US" sz="2000" dirty="0" smtClean="0"/>
              <a:t>Priority 1: Student Success</a:t>
            </a:r>
          </a:p>
          <a:p>
            <a:pPr lvl="1"/>
            <a:r>
              <a:rPr lang="en-US" sz="2000" dirty="0" smtClean="0"/>
              <a:t>Priority 2: Academic Excellence</a:t>
            </a:r>
          </a:p>
          <a:p>
            <a:pPr lvl="1"/>
            <a:r>
              <a:rPr lang="en-US" sz="2000" dirty="0" smtClean="0"/>
              <a:t>Priority 3: Relevant, High-Quality Programs and Services</a:t>
            </a:r>
          </a:p>
          <a:p>
            <a:pPr lvl="1"/>
            <a:r>
              <a:rPr lang="en-US" sz="2000" dirty="0" smtClean="0"/>
              <a:t>Priority 4: Integrated Planning, Fiscal Stability, and the      			</a:t>
            </a:r>
            <a:r>
              <a:rPr lang="en-US" sz="2000" smtClean="0"/>
              <a:t>            Effective </a:t>
            </a:r>
            <a:r>
              <a:rPr lang="en-US" sz="2000" dirty="0" smtClean="0"/>
              <a:t>Use of Resources</a:t>
            </a:r>
          </a:p>
          <a:p>
            <a:pPr lvl="1"/>
            <a:r>
              <a:rPr lang="en-US" sz="2000" dirty="0" smtClean="0"/>
              <a:t>Priority 5: Institutional Dialog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continued</a:t>
            </a:r>
            <a:endParaRPr lang="en-US" dirty="0"/>
          </a:p>
        </p:txBody>
      </p:sp>
      <p:sp>
        <p:nvSpPr>
          <p:cNvPr id="3" name="Vertical Text Placeholder 2"/>
          <p:cNvSpPr>
            <a:spLocks noGrp="1"/>
          </p:cNvSpPr>
          <p:nvPr>
            <p:ph type="body" orient="vert" idx="1"/>
          </p:nvPr>
        </p:nvSpPr>
        <p:spPr/>
        <p:txBody>
          <a:bodyPr vert="horz">
            <a:normAutofit fontScale="92500"/>
          </a:bodyPr>
          <a:lstStyle/>
          <a:p>
            <a:r>
              <a:rPr lang="en-US" sz="2400" b="1" dirty="0" smtClean="0"/>
              <a:t>Budget Reality </a:t>
            </a:r>
            <a:r>
              <a:rPr lang="en-US" sz="2400" dirty="0" smtClean="0"/>
              <a:t>(from President’s 10/</a:t>
            </a:r>
            <a:r>
              <a:rPr lang="en-US" sz="2400" dirty="0" smtClean="0"/>
              <a:t>12 email </a:t>
            </a:r>
            <a:r>
              <a:rPr lang="en-US" sz="2400" dirty="0" smtClean="0"/>
              <a:t>and 9/23 All College meeting)</a:t>
            </a:r>
          </a:p>
          <a:p>
            <a:r>
              <a:rPr lang="en-US" sz="2400" b="1" dirty="0" smtClean="0"/>
              <a:t>DAS meeting (5/18) </a:t>
            </a:r>
            <a:r>
              <a:rPr lang="en-US" sz="2400" dirty="0" smtClean="0"/>
              <a:t>with College Presidents/Chancellor</a:t>
            </a:r>
          </a:p>
          <a:p>
            <a:pPr lvl="1"/>
            <a:r>
              <a:rPr lang="en-US" sz="2000" dirty="0" smtClean="0"/>
              <a:t>No summer surprises</a:t>
            </a:r>
          </a:p>
          <a:p>
            <a:pPr lvl="1"/>
            <a:r>
              <a:rPr lang="en-US" sz="2000" dirty="0" smtClean="0"/>
              <a:t>Need for collaboration between colleges</a:t>
            </a:r>
          </a:p>
          <a:p>
            <a:pPr lvl="2"/>
            <a:r>
              <a:rPr lang="en-US" sz="1800" dirty="0" smtClean="0"/>
              <a:t>Consolidation/reorganization of programs</a:t>
            </a:r>
          </a:p>
          <a:p>
            <a:pPr lvl="2"/>
            <a:r>
              <a:rPr lang="en-US" sz="1800" dirty="0" smtClean="0"/>
              <a:t>All Stakeholders are to be engaged in program consolidation</a:t>
            </a:r>
          </a:p>
          <a:p>
            <a:pPr lvl="2"/>
            <a:r>
              <a:rPr lang="en-US" sz="1800" dirty="0" smtClean="0"/>
              <a:t>Formal District-Wide </a:t>
            </a:r>
            <a:r>
              <a:rPr lang="en-US" sz="1800" dirty="0" smtClean="0"/>
              <a:t>Committee</a:t>
            </a:r>
          </a:p>
          <a:p>
            <a:r>
              <a:rPr lang="en-US" sz="2400" b="1" dirty="0" smtClean="0"/>
              <a:t>Title V and ACCJC regulations must be met</a:t>
            </a:r>
          </a:p>
          <a:p>
            <a:pPr lvl="1"/>
            <a:r>
              <a:rPr lang="en-US" sz="2000" b="1" dirty="0" smtClean="0"/>
              <a:t>ACCJC: </a:t>
            </a:r>
          </a:p>
          <a:p>
            <a:pPr lvl="2"/>
            <a:r>
              <a:rPr lang="en-US" sz="1800" b="1" dirty="0" smtClean="0"/>
              <a:t>Accreditation Standards Relating to Program Elimination or Significant Changes in Program Requirement</a:t>
            </a:r>
          </a:p>
          <a:p>
            <a:pPr lvl="2"/>
            <a:r>
              <a:rPr lang="en-US" sz="1800" b="1" dirty="0" smtClean="0"/>
              <a:t>Accreditation Standards for Financial Resources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Preliminary Proposals </a:t>
            </a:r>
            <a:r>
              <a:rPr lang="en-US" smtClean="0"/>
              <a:t>from Administration </a:t>
            </a:r>
            <a:endParaRPr lang="en-US" dirty="0"/>
          </a:p>
        </p:txBody>
      </p:sp>
      <p:sp>
        <p:nvSpPr>
          <p:cNvPr id="3" name="Vertical Text Placeholder 2"/>
          <p:cNvSpPr>
            <a:spLocks noGrp="1"/>
          </p:cNvSpPr>
          <p:nvPr>
            <p:ph type="body" orient="vert" idx="1"/>
          </p:nvPr>
        </p:nvSpPr>
        <p:spPr/>
        <p:txBody>
          <a:bodyPr vert="horz">
            <a:normAutofit fontScale="92500"/>
          </a:bodyPr>
          <a:lstStyle/>
          <a:p>
            <a:r>
              <a:rPr lang="en-US" sz="2800" b="1" dirty="0" smtClean="0"/>
              <a:t>Preliminary Proposals for course/program reductions</a:t>
            </a:r>
            <a:endParaRPr lang="en-US" sz="2800" dirty="0" smtClean="0"/>
          </a:p>
          <a:p>
            <a:pPr lvl="1"/>
            <a:r>
              <a:rPr lang="en-US" sz="2400" dirty="0" smtClean="0"/>
              <a:t>Developed by: Deans/Admin</a:t>
            </a:r>
          </a:p>
          <a:p>
            <a:pPr lvl="1"/>
            <a:r>
              <a:rPr lang="en-US" sz="2400" dirty="0" smtClean="0"/>
              <a:t>FTE*, FTES*, Load*, Fund 1 Savings, E/R, Comments</a:t>
            </a:r>
          </a:p>
          <a:p>
            <a:pPr lvl="1"/>
            <a:r>
              <a:rPr lang="en-US" sz="2400" dirty="0" smtClean="0"/>
              <a:t>Budget Reduction Considerations</a:t>
            </a:r>
          </a:p>
          <a:p>
            <a:pPr lvl="2"/>
            <a:r>
              <a:rPr lang="en-US" sz="2400" dirty="0" smtClean="0"/>
              <a:t>Approved by BPC</a:t>
            </a:r>
          </a:p>
          <a:p>
            <a:pPr lvl="1"/>
            <a:r>
              <a:rPr lang="en-US" sz="2400" dirty="0" smtClean="0"/>
              <a:t>Budget Reduction Strategies</a:t>
            </a:r>
          </a:p>
          <a:p>
            <a:pPr lvl="2"/>
            <a:r>
              <a:rPr lang="en-US" sz="2400" dirty="0" smtClean="0"/>
              <a:t>Approved by BPC</a:t>
            </a:r>
          </a:p>
          <a:p>
            <a:pPr lvl="2"/>
            <a:r>
              <a:rPr lang="en-US" sz="2400" dirty="0" smtClean="0"/>
              <a:t>Brought to CC – hasn’t been approved</a:t>
            </a:r>
          </a:p>
          <a:p>
            <a:pPr lvl="1"/>
            <a:r>
              <a:rPr lang="en-US" sz="2400" dirty="0" smtClean="0"/>
              <a:t>Identification of recommended Program/Course Reductions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Discussions </a:t>
            </a:r>
            <a:endParaRPr lang="en-US" dirty="0"/>
          </a:p>
        </p:txBody>
      </p:sp>
      <p:sp>
        <p:nvSpPr>
          <p:cNvPr id="3" name="Vertical Text Placeholder 2"/>
          <p:cNvSpPr>
            <a:spLocks noGrp="1"/>
          </p:cNvSpPr>
          <p:nvPr>
            <p:ph type="body" orient="vert" idx="1"/>
          </p:nvPr>
        </p:nvSpPr>
        <p:spPr/>
        <p:txBody>
          <a:bodyPr vert="horz">
            <a:normAutofit/>
          </a:bodyPr>
          <a:lstStyle/>
          <a:p>
            <a:r>
              <a:rPr lang="en-US" sz="2400" dirty="0" smtClean="0"/>
              <a:t>ASGC, AFT, CSEA, Administration</a:t>
            </a:r>
          </a:p>
          <a:p>
            <a:pPr lvl="2"/>
            <a:r>
              <a:rPr lang="en-US" sz="2400" dirty="0" smtClean="0"/>
              <a:t>Impact to each area</a:t>
            </a:r>
          </a:p>
          <a:p>
            <a:pPr lvl="2"/>
            <a:r>
              <a:rPr lang="en-US" sz="2400" dirty="0" smtClean="0"/>
              <a:t>Transparency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ASGC </a:t>
            </a:r>
            <a:endParaRPr lang="en-US" dirty="0"/>
          </a:p>
        </p:txBody>
      </p:sp>
      <p:sp>
        <p:nvSpPr>
          <p:cNvPr id="3" name="Vertical Text Placeholder 2"/>
          <p:cNvSpPr>
            <a:spLocks noGrp="1"/>
          </p:cNvSpPr>
          <p:nvPr>
            <p:ph type="body" orient="vert" idx="1"/>
          </p:nvPr>
        </p:nvSpPr>
        <p:spPr/>
        <p:txBody>
          <a:bodyPr vert="horz">
            <a:normAutofit/>
          </a:bodyPr>
          <a:lstStyle/>
          <a:p>
            <a:r>
              <a:rPr lang="en-US" sz="2800" b="1" dirty="0" smtClean="0"/>
              <a:t>Role of ASGC:</a:t>
            </a:r>
            <a:endParaRPr lang="en-US" sz="2800" dirty="0" smtClean="0"/>
          </a:p>
          <a:p>
            <a:pPr lvl="1"/>
            <a:r>
              <a:rPr lang="en-US" sz="2400" dirty="0" smtClean="0"/>
              <a:t>Defining &amp; Understanding Role of AS (Excerpt from Title 5)</a:t>
            </a:r>
          </a:p>
          <a:p>
            <a:pPr lvl="1"/>
            <a:r>
              <a:rPr lang="en-US" sz="2400" dirty="0" smtClean="0"/>
              <a:t>Curriculum primacy</a:t>
            </a:r>
          </a:p>
          <a:p>
            <a:pPr lvl="1"/>
            <a:r>
              <a:rPr lang="en-US" sz="2400" dirty="0" smtClean="0"/>
              <a:t>Consult collegially</a:t>
            </a:r>
          </a:p>
          <a:p>
            <a:pPr lvl="1"/>
            <a:r>
              <a:rPr lang="en-US" sz="2400" dirty="0" smtClean="0"/>
              <a:t>Recommending body </a:t>
            </a:r>
          </a:p>
          <a:p>
            <a:pPr lvl="0"/>
            <a:r>
              <a:rPr lang="en-US" sz="2800" b="1" dirty="0" smtClean="0"/>
              <a:t>Role of COI:</a:t>
            </a:r>
            <a:endParaRPr lang="en-US" sz="2800" dirty="0" smtClean="0"/>
          </a:p>
          <a:p>
            <a:pPr lvl="1"/>
            <a:r>
              <a:rPr lang="en-US" sz="2400" dirty="0" smtClean="0"/>
              <a:t>Help campus assess impact of decisions </a:t>
            </a:r>
          </a:p>
          <a:p>
            <a:pPr lvl="1"/>
            <a:r>
              <a:rPr lang="en-US" sz="2400" dirty="0" smtClean="0"/>
              <a:t>Act (administratively) on decisions</a:t>
            </a:r>
          </a:p>
          <a:p>
            <a:pPr lvl="1"/>
            <a:r>
              <a:rPr lang="en-US" sz="2400" dirty="0" smtClean="0"/>
              <a:t>Reconsider curriculum in light of budget realities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Process &amp; Timeline</a:t>
            </a:r>
            <a:endParaRPr lang="en-US" dirty="0"/>
          </a:p>
        </p:txBody>
      </p:sp>
      <p:sp>
        <p:nvSpPr>
          <p:cNvPr id="3" name="Vertical Text Placeholder 2"/>
          <p:cNvSpPr>
            <a:spLocks noGrp="1"/>
          </p:cNvSpPr>
          <p:nvPr>
            <p:ph type="body" orient="vert" idx="1"/>
          </p:nvPr>
        </p:nvSpPr>
        <p:spPr/>
        <p:txBody>
          <a:bodyPr vert="horz">
            <a:normAutofit/>
          </a:bodyPr>
          <a:lstStyle/>
          <a:p>
            <a:r>
              <a:rPr lang="en-US" sz="2800" dirty="0" smtClean="0"/>
              <a:t>Ad Hoc Committee (AS Pres, AS VP, COI Chair, PIV Expertise</a:t>
            </a:r>
            <a:r>
              <a:rPr lang="en-US" sz="2400" dirty="0" smtClean="0"/>
              <a:t>) </a:t>
            </a:r>
          </a:p>
          <a:p>
            <a:pPr lvl="2"/>
            <a:r>
              <a:rPr lang="en-US" sz="2400" dirty="0" smtClean="0"/>
              <a:t>Role: collate and organize</a:t>
            </a:r>
          </a:p>
          <a:p>
            <a:r>
              <a:rPr lang="en-US" sz="2800" dirty="0" smtClean="0"/>
              <a:t>Discussions at ASGC</a:t>
            </a:r>
          </a:p>
          <a:p>
            <a:r>
              <a:rPr lang="en-US" sz="2800" dirty="0" smtClean="0"/>
              <a:t>Joint ASGC and COI, all faculty meetings (10/16/09 &amp; 10/23/09)</a:t>
            </a:r>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Process &amp; Timeline</a:t>
            </a:r>
            <a:endParaRPr lang="en-US" dirty="0"/>
          </a:p>
        </p:txBody>
      </p:sp>
      <p:sp>
        <p:nvSpPr>
          <p:cNvPr id="3" name="Vertical Text Placeholder 2"/>
          <p:cNvSpPr>
            <a:spLocks noGrp="1"/>
          </p:cNvSpPr>
          <p:nvPr>
            <p:ph type="body" orient="vert" idx="1"/>
          </p:nvPr>
        </p:nvSpPr>
        <p:spPr/>
        <p:txBody>
          <a:bodyPr vert="horz">
            <a:normAutofit lnSpcReduction="10000"/>
          </a:bodyPr>
          <a:lstStyle/>
          <a:p>
            <a:r>
              <a:rPr lang="en-US" sz="2800" dirty="0" smtClean="0"/>
              <a:t>Faculty Proposals: format, due date 10/30/09</a:t>
            </a:r>
          </a:p>
          <a:p>
            <a:pPr lvl="1"/>
            <a:r>
              <a:rPr lang="en-US" sz="2400" dirty="0" smtClean="0"/>
              <a:t>Faculty (individually or in groups) can provide additional information (including, for example, relevance to institutional priorities and accreditation, impact on students, additional sources of funding, staffing considerations) on items on the preliminary list and can also propose additions/replacements to reduction list. Proposals (in writing, to AS President and COI chair) will require the same information “fields” as the preliminary proposals provide:</a:t>
            </a:r>
          </a:p>
          <a:p>
            <a:pPr lvl="1"/>
            <a:endParaRPr lang="en-US" sz="2400" dirty="0" smtClean="0"/>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Process &amp; Timeline</a:t>
            </a:r>
            <a:endParaRPr lang="en-US" dirty="0"/>
          </a:p>
        </p:txBody>
      </p:sp>
      <p:sp>
        <p:nvSpPr>
          <p:cNvPr id="3" name="Vertical Text Placeholder 2"/>
          <p:cNvSpPr>
            <a:spLocks noGrp="1"/>
          </p:cNvSpPr>
          <p:nvPr>
            <p:ph type="body" orient="vert" idx="1"/>
          </p:nvPr>
        </p:nvSpPr>
        <p:spPr/>
        <p:txBody>
          <a:bodyPr vert="horz">
            <a:normAutofit/>
          </a:bodyPr>
          <a:lstStyle/>
          <a:p>
            <a:r>
              <a:rPr lang="en-US" sz="2800" dirty="0" smtClean="0"/>
              <a:t>Required Fields</a:t>
            </a:r>
          </a:p>
          <a:p>
            <a:pPr lvl="3"/>
            <a:r>
              <a:rPr lang="en-US" sz="2000" dirty="0" smtClean="0"/>
              <a:t>Affected program/course</a:t>
            </a:r>
          </a:p>
          <a:p>
            <a:pPr lvl="3"/>
            <a:r>
              <a:rPr lang="en-US" sz="2000" dirty="0" smtClean="0"/>
              <a:t>Statistics (FTE, FTES, LOAD; work with division dean)</a:t>
            </a:r>
          </a:p>
          <a:p>
            <a:pPr lvl="3"/>
            <a:r>
              <a:rPr lang="en-US" sz="2000" dirty="0" smtClean="0"/>
              <a:t>Anticipated Savings Estimate ($; complicated - multiple </a:t>
            </a:r>
            <a:r>
              <a:rPr lang="en-US" sz="2000" dirty="0" err="1" smtClean="0"/>
              <a:t>FSAs</a:t>
            </a:r>
            <a:r>
              <a:rPr lang="en-US" sz="2000" dirty="0" smtClean="0"/>
              <a:t>, district-wide seniority; work with division dean)</a:t>
            </a:r>
          </a:p>
          <a:p>
            <a:pPr lvl="3"/>
            <a:r>
              <a:rPr lang="en-US" sz="2000" dirty="0" smtClean="0"/>
              <a:t>Comments/rationale/options</a:t>
            </a:r>
          </a:p>
          <a:p>
            <a:pPr lvl="1"/>
            <a:endParaRPr lang="en-US" sz="2400" dirty="0" smtClean="0"/>
          </a:p>
          <a:p>
            <a:endParaRPr lang="en-US" sz="2400" dirty="0" smtClean="0">
              <a:solidFill>
                <a:srgbClr val="800000"/>
              </a:solidFill>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207</TotalTime>
  <Words>928</Words>
  <Application>Microsoft Macintosh PowerPoint</Application>
  <PresentationFormat>On-screen Show (4:3)</PresentationFormat>
  <Paragraphs>103</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Concourse</vt:lpstr>
      <vt:lpstr>Program/Course  Budget Reductions/Eliminations</vt:lpstr>
      <vt:lpstr>Background</vt:lpstr>
      <vt:lpstr>Background continued</vt:lpstr>
      <vt:lpstr>Preliminary Proposals from Administration </vt:lpstr>
      <vt:lpstr>Leadership Discussions </vt:lpstr>
      <vt:lpstr>Role of ASGC </vt:lpstr>
      <vt:lpstr>AS Process &amp; Timeline</vt:lpstr>
      <vt:lpstr>AS Process &amp; Timeline</vt:lpstr>
      <vt:lpstr>AS Process &amp; Timeline</vt:lpstr>
      <vt:lpstr>AS Process &amp; Timeline</vt:lpstr>
      <vt:lpstr>AS Process &amp; Timeline</vt:lpstr>
      <vt:lpstr>Budget Outcome</vt:lpstr>
      <vt:lpstr>Questions &amp; Resources</vt:lpstr>
    </vt:vector>
  </TitlesOfParts>
  <Company>CSM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Budget –  Program Reductions/Elimations</dc:title>
  <dc:creator>Diana Bennett</dc:creator>
  <cp:lastModifiedBy>Diana Bennett</cp:lastModifiedBy>
  <cp:revision>44</cp:revision>
  <cp:lastPrinted>2009-10-13T18:36:10Z</cp:lastPrinted>
  <dcterms:created xsi:type="dcterms:W3CDTF">2009-10-14T16:59:54Z</dcterms:created>
  <dcterms:modified xsi:type="dcterms:W3CDTF">2009-10-14T17:06:22Z</dcterms:modified>
</cp:coreProperties>
</file>