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8" r:id="rId2"/>
    <p:sldId id="288" r:id="rId3"/>
    <p:sldId id="280" r:id="rId4"/>
    <p:sldId id="283" r:id="rId5"/>
    <p:sldId id="284" r:id="rId6"/>
    <p:sldId id="285" r:id="rId7"/>
    <p:sldId id="286" r:id="rId8"/>
    <p:sldId id="287" r:id="rId9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A6DF"/>
    <a:srgbClr val="3486E0"/>
    <a:srgbClr val="E46C0A"/>
    <a:srgbClr val="FF9933"/>
    <a:srgbClr val="9BBB59"/>
    <a:srgbClr val="7FEA7A"/>
    <a:srgbClr val="A2F09E"/>
    <a:srgbClr val="66FF99"/>
    <a:srgbClr val="99FF66"/>
    <a:srgbClr val="63E6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3" autoAdjust="0"/>
    <p:restoredTop sz="73116" autoAdjust="0"/>
  </p:normalViewPr>
  <p:slideViewPr>
    <p:cSldViewPr snapToGrid="0">
      <p:cViewPr varScale="1">
        <p:scale>
          <a:sx n="100" d="100"/>
          <a:sy n="100" d="100"/>
        </p:scale>
        <p:origin x="9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3096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4" Type="http://schemas.openxmlformats.org/officeDocument/2006/relationships/oleObject" Target="file:///\\appserv1\CSM_Business_Office\Procedures\Presentation\IPC\2019%200111\Graphs.xlsx" TargetMode="External"/><Relationship Id="rId5" Type="http://schemas.openxmlformats.org/officeDocument/2006/relationships/chartUserShapes" Target="../drawings/drawing1.xml"/><Relationship Id="rId1" Type="http://schemas.microsoft.com/office/2011/relationships/chartStyle" Target="style1.xml"/><Relationship Id="rId2" Type="http://schemas.microsoft.com/office/2011/relationships/chartColorStyle" Target="colors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087130456166745"/>
          <c:y val="0.135810265984793"/>
          <c:w val="0.838875378363314"/>
          <c:h val="0.824599399301891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accent1">
                    <a:lumMod val="75000"/>
                  </a:schemeClr>
                </a:solidFill>
              </a:ln>
              <a:effectLst/>
              <a:sp3d contourW="25400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DF5-4CFF-AF17-41D14C772B32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25400">
                <a:solidFill>
                  <a:schemeClr val="accent1">
                    <a:lumMod val="75000"/>
                  </a:schemeClr>
                </a:solidFill>
              </a:ln>
              <a:effectLst/>
              <a:sp3d contourW="25400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DF5-4CFF-AF17-41D14C772B32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25400">
                <a:solidFill>
                  <a:srgbClr val="1C6294"/>
                </a:solidFill>
              </a:ln>
              <a:effectLst/>
              <a:sp3d contourW="25400">
                <a:contourClr>
                  <a:srgbClr val="1C6294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DF5-4CFF-AF17-41D14C772B32}"/>
              </c:ext>
            </c:extLst>
          </c:dPt>
          <c:dPt>
            <c:idx val="3"/>
            <c:bubble3D val="0"/>
            <c:spPr>
              <a:solidFill>
                <a:schemeClr val="accent1"/>
              </a:solidFill>
              <a:ln w="25400">
                <a:solidFill>
                  <a:schemeClr val="accent1">
                    <a:lumMod val="75000"/>
                  </a:schemeClr>
                </a:solidFill>
              </a:ln>
              <a:effectLst/>
              <a:sp3d contourW="25400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DF5-4CFF-AF17-41D14C772B32}"/>
              </c:ext>
            </c:extLst>
          </c:dPt>
          <c:dPt>
            <c:idx val="4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DF5-4CFF-AF17-41D14C772B32}"/>
              </c:ext>
            </c:extLst>
          </c:dPt>
          <c:dPt>
            <c:idx val="5"/>
            <c:bubble3D val="0"/>
            <c:spPr>
              <a:solidFill>
                <a:srgbClr val="7030A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DF5-4CFF-AF17-41D14C772B32}"/>
              </c:ext>
            </c:extLst>
          </c:dPt>
          <c:dLbls>
            <c:dLbl>
              <c:idx val="0"/>
              <c:layout>
                <c:manualLayout>
                  <c:x val="-0.246275163237036"/>
                  <c:y val="-0.146567334911814"/>
                </c:manualLayout>
              </c:layout>
              <c:tx>
                <c:rich>
                  <a:bodyPr/>
                  <a:lstStyle/>
                  <a:p>
                    <a:fld id="{98F43615-3AE3-44A1-8B9C-E828CB1A9D25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$34.2M, 61%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DF5-4CFF-AF17-41D14C772B3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145873837890902"/>
                  <c:y val="-0.1986436360167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82C14AC-96B8-43CD-98DD-2D2BAB4EC69A}" type="CATEGORYNAME">
                      <a:rPr lang="en-US"/>
                      <a:pPr>
                        <a:defRPr sz="1200" b="1">
                          <a:ln>
                            <a:noFill/>
                          </a:ln>
                        </a:defRPr>
                      </a:pPr>
                      <a:t>[CATEGORY NAME]</a:t>
                    </a:fld>
                    <a:r>
                      <a:rPr lang="en-US" baseline="0" dirty="0"/>
                      <a:t>, $4.6M, </a:t>
                    </a:r>
                    <a:fld id="{A2BBF5C4-80ED-4249-9146-F77A77B79515}" type="PERCENTAGE">
                      <a:rPr lang="en-US" baseline="0"/>
                      <a:pPr>
                        <a:defRPr sz="1200" b="1">
                          <a:ln>
                            <a:noFill/>
                          </a:ln>
                        </a:defRPr>
                      </a:pPr>
                      <a:t>[PERCENTAGE]</a:t>
                    </a:fld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ln>
                        <a:noFill/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DF5-4CFF-AF17-41D14C772B32}"/>
                </c:ext>
                <c:ext xmlns:c15="http://schemas.microsoft.com/office/drawing/2012/chart" uri="{CE6537A1-D6FC-4f65-9D91-7224C49458BB}">
                  <c15:layout>
                    <c:manualLayout>
                      <c:w val="0.241501103752759"/>
                      <c:h val="0.1504237622722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0938507094216122"/>
                  <c:y val="-0.1277933234189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A083F8A-B429-4CF6-A704-E617EF87B634}" type="CATEGORYNAME">
                      <a:rPr lang="en-US" sz="1200" baseline="0"/>
                      <a:pPr>
                        <a:defRPr sz="1200" b="1">
                          <a:ln>
                            <a:noFill/>
                          </a:ln>
                        </a:defRPr>
                      </a:pPr>
                      <a:t>[CATEGORY NAME]</a:t>
                    </a:fld>
                    <a:r>
                      <a:rPr lang="en-US" sz="1200" baseline="0" dirty="0"/>
                      <a:t>, $5.7M, </a:t>
                    </a:r>
                    <a:fld id="{B8C37C6F-16EE-4DDB-BF34-DE350B4A1CDE}" type="PERCENTAGE">
                      <a:rPr lang="en-US" sz="1200" baseline="0"/>
                      <a:pPr>
                        <a:defRPr sz="1200" b="1">
                          <a:ln>
                            <a:noFill/>
                          </a:ln>
                        </a:defRPr>
                      </a:pPr>
                      <a:t>[PERCENTAGE]</a:t>
                    </a:fld>
                    <a:endParaRPr lang="en-US" sz="12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ln>
                        <a:noFill/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8DF5-4CFF-AF17-41D14C772B32}"/>
                </c:ext>
                <c:ext xmlns:c15="http://schemas.microsoft.com/office/drawing/2012/chart" uri="{CE6537A1-D6FC-4f65-9D91-7224C49458BB}">
                  <c15:layout>
                    <c:manualLayout>
                      <c:w val="0.246780736043435"/>
                      <c:h val="0.117360654377437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000585267934367825"/>
                  <c:y val="-0.052030819122521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aseline="0" dirty="0"/>
                      <a:t>Other, $0.6M, </a:t>
                    </a:r>
                    <a:fld id="{E074FC90-9F27-4F10-BE7E-2A76C89FACEA}" type="PERCENTAGE">
                      <a:rPr lang="en-US" sz="1200" baseline="0"/>
                      <a:pPr>
                        <a:defRPr sz="1200" b="1">
                          <a:ln>
                            <a:noFill/>
                          </a:ln>
                        </a:defRPr>
                      </a:pPr>
                      <a:t>[PERCENTAGE]</a:t>
                    </a:fld>
                    <a:endParaRPr lang="en-US" sz="12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ln>
                        <a:noFill/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8DF5-4CFF-AF17-41D14C772B32}"/>
                </c:ext>
                <c:ext xmlns:c15="http://schemas.microsoft.com/office/drawing/2012/chart" uri="{CE6537A1-D6FC-4f65-9D91-7224C49458BB}">
                  <c15:layout>
                    <c:manualLayout>
                      <c:w val="0.144590760711007"/>
                      <c:h val="0.1215063073992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0.0994664708864483"/>
                  <c:y val="-0.060610780757533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FBFD16C-2415-444C-9D03-7F6E83B3FFFC}" type="CATEGORYNAME">
                      <a:rPr lang="en-US"/>
                      <a:pPr>
                        <a:defRPr sz="1200" b="1">
                          <a:ln>
                            <a:noFill/>
                          </a:ln>
                        </a:defRPr>
                      </a:pPr>
                      <a:t>[CATEGORY NAME]</a:t>
                    </a:fld>
                    <a:r>
                      <a:rPr lang="en-US" baseline="0" dirty="0"/>
                      <a:t>, $11M, </a:t>
                    </a:r>
                    <a:fld id="{6C0E59D8-CC62-4E7E-BEFE-64A4CA22D743}" type="PERCENTAGE">
                      <a:rPr lang="en-US" baseline="0"/>
                      <a:pPr>
                        <a:defRPr sz="1200" b="1">
                          <a:ln>
                            <a:noFill/>
                          </a:ln>
                        </a:defRPr>
                      </a:pPr>
                      <a:t>[PERCENTAGE]</a:t>
                    </a:fld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ln>
                        <a:noFill/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8DF5-4CFF-AF17-41D14C772B32}"/>
                </c:ext>
                <c:ext xmlns:c15="http://schemas.microsoft.com/office/drawing/2012/chart" uri="{CE6537A1-D6FC-4f65-9D91-7224C49458BB}">
                  <c15:layout>
                    <c:manualLayout>
                      <c:w val="0.323813425446983"/>
                      <c:h val="0.101440811873826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0.047204731795785"/>
                  <c:y val="-0.0573352034252655"/>
                </c:manualLayout>
              </c:layout>
              <c:tx>
                <c:rich>
                  <a:bodyPr/>
                  <a:lstStyle/>
                  <a:p>
                    <a:fld id="{B0E13ECD-E39B-4DB4-93C2-83200BD7BCFF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$0.5M, </a:t>
                    </a:r>
                    <a:fld id="{82F66B0D-8171-458F-9B66-3C77901DB741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8DF5-4CFF-AF17-41D14C772B32}"/>
                </c:ext>
                <c:ext xmlns:c15="http://schemas.microsoft.com/office/drawing/2012/chart" uri="{CE6537A1-D6FC-4f65-9D91-7224C49458BB}">
                  <c15:layout>
                    <c:manualLayout>
                      <c:w val="0.260256009374064"/>
                      <c:h val="0.125854443104142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Property Taxes </c:v>
                </c:pt>
                <c:pt idx="1">
                  <c:v>Resident Student Fees </c:v>
                </c:pt>
                <c:pt idx="2">
                  <c:v>Non-Resident Student Fees </c:v>
                </c:pt>
                <c:pt idx="3">
                  <c:v>Other </c:v>
                </c:pt>
                <c:pt idx="4">
                  <c:v>State and Federal Restricted Funds (Fund 3)</c:v>
                </c:pt>
                <c:pt idx="5">
                  <c:v>Instructional Equipment (Fund 4)</c:v>
                </c:pt>
              </c:strCache>
            </c:strRef>
          </c:cat>
          <c:val>
            <c:numRef>
              <c:f>Sheet1!$B$2:$B$7</c:f>
              <c:numCache>
                <c:formatCode>_("$"* #,##0_);_("$"* \(#,##0\);_("$"* "-"??_);_(@_)</c:formatCode>
                <c:ptCount val="6"/>
                <c:pt idx="0">
                  <c:v>3.42423765E7</c:v>
                </c:pt>
                <c:pt idx="1">
                  <c:v>4.567907E6</c:v>
                </c:pt>
                <c:pt idx="2">
                  <c:v>5.7287165E6</c:v>
                </c:pt>
                <c:pt idx="3">
                  <c:v>561000.0</c:v>
                </c:pt>
                <c:pt idx="4">
                  <c:v>1.1E7</c:v>
                </c:pt>
                <c:pt idx="5">
                  <c:v>500000.0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8DF5-4CFF-AF17-41D14C772B32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8DF5-4CFF-AF17-41D14C772B3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8DF5-4CFF-AF17-41D14C772B3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8DF5-4CFF-AF17-41D14C772B3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8DF5-4CFF-AF17-41D14C772B3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6-8DF5-4CFF-AF17-41D14C772B3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8-8DF5-4CFF-AF17-41D14C772B32}"/>
              </c:ext>
            </c:extLst>
          </c:dPt>
          <c:cat>
            <c:strRef>
              <c:f>Sheet1!$A$2:$A$7</c:f>
              <c:strCache>
                <c:ptCount val="6"/>
                <c:pt idx="0">
                  <c:v>Property Taxes </c:v>
                </c:pt>
                <c:pt idx="1">
                  <c:v>Resident Student Fees </c:v>
                </c:pt>
                <c:pt idx="2">
                  <c:v>Non-Resident Student Fees </c:v>
                </c:pt>
                <c:pt idx="3">
                  <c:v>Other </c:v>
                </c:pt>
                <c:pt idx="4">
                  <c:v>State and Federal Restricted Funds (Fund 3)</c:v>
                </c:pt>
                <c:pt idx="5">
                  <c:v>Instructional Equipment (Fund 4)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0.60498898409894</c:v>
                </c:pt>
                <c:pt idx="1">
                  <c:v>0.0807050706713781</c:v>
                </c:pt>
                <c:pt idx="2">
                  <c:v>0.101214072438163</c:v>
                </c:pt>
                <c:pt idx="3">
                  <c:v>0.00991166077738516</c:v>
                </c:pt>
                <c:pt idx="4">
                  <c:v>0.19434628975265</c:v>
                </c:pt>
                <c:pt idx="5">
                  <c:v>0.0088339222614841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9-8DF5-4CFF-AF17-41D14C772B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0.41626</cdr:x>
      <cdr:y>0.54639</cdr:y>
    </cdr:from>
    <cdr:to>
      <cdr:x>0.80911</cdr:x>
      <cdr:y>0.62715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19450" y="3028949"/>
          <a:ext cx="3038475" cy="4476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0.33865</cdr:x>
      <cdr:y>0.73572</cdr:y>
    </cdr:from>
    <cdr:to>
      <cdr:x>0.66885</cdr:x>
      <cdr:y>0.85439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211275" y="3609431"/>
          <a:ext cx="2156034" cy="5821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>
              <a:solidFill>
                <a:schemeClr val="bg1"/>
              </a:solidFill>
            </a:rPr>
            <a:t>General Funds (Fund</a:t>
          </a:r>
          <a:r>
            <a:rPr lang="en-US" sz="1400" b="1" baseline="0" dirty="0">
              <a:solidFill>
                <a:schemeClr val="bg1"/>
              </a:solidFill>
            </a:rPr>
            <a:t> 1)</a:t>
          </a:r>
          <a:r>
            <a:rPr lang="en-US" sz="1400" b="1" dirty="0">
              <a:solidFill>
                <a:schemeClr val="bg1"/>
              </a:solidFill>
            </a:rPr>
            <a:t>, </a:t>
          </a:r>
        </a:p>
        <a:p xmlns:a="http://schemas.openxmlformats.org/drawingml/2006/main">
          <a:r>
            <a:rPr lang="en-US" sz="1400" b="1" dirty="0">
              <a:solidFill>
                <a:schemeClr val="bg1"/>
              </a:solidFill>
            </a:rPr>
            <a:t>           $45.1M, 80%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238" cy="46672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7" y="0"/>
            <a:ext cx="3043238" cy="46672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6EB05D6B-8B8F-4A49-8754-4A48BEF0DA8E}" type="datetimeFigureOut">
              <a:rPr lang="en-US" smtClean="0"/>
              <a:t>3/5/19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42376"/>
            <a:ext cx="3043238" cy="466726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7" y="8842376"/>
            <a:ext cx="3043238" cy="466726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9F089A94-D350-444B-A096-6EDFF87789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005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238" cy="46672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7" y="0"/>
            <a:ext cx="3043238" cy="46672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D004295A-67C7-442D-896A-4544857F4F2E}" type="datetimeFigureOut">
              <a:rPr lang="en-US" smtClean="0"/>
              <a:t>3/5/19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6050" y="1163638"/>
            <a:ext cx="4191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79925"/>
            <a:ext cx="5619750" cy="3665539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42376"/>
            <a:ext cx="3043238" cy="466726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7" y="8842376"/>
            <a:ext cx="3043238" cy="466726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0998574D-FF30-4270-A49F-D675A5981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35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8574D-FF30-4270-A49F-D675A598149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704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8574D-FF30-4270-A49F-D675A598149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049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8574D-FF30-4270-A49F-D675A598149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105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8574D-FF30-4270-A49F-D675A598149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215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8574D-FF30-4270-A49F-D675A598149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503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8574D-FF30-4270-A49F-D675A598149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7652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8574D-FF30-4270-A49F-D675A598149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891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8574D-FF30-4270-A49F-D675A598149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625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3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0293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3/5/19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724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3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753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3/5/19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29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3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225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6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7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3/5/19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091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6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3/5/19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760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704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3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3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3/5/19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899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4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5" y="6459788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pPr/>
              <a:t>3/5/19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34406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>
                <a:solidFill>
                  <a:srgbClr val="344068"/>
                </a:solidFill>
              </a:rPr>
              <a:pPr/>
              <a:t>‹#›</a:t>
            </a:fld>
            <a:endParaRPr lang="en-US" dirty="0">
              <a:solidFill>
                <a:srgbClr val="3440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762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3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583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6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2" y="6459788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defTabSz="457200"/>
            <a:fld id="{B61BEF0D-F0BB-DE4B-95CE-6DB70DBA9567}" type="datetimeFigureOut">
              <a:rPr lang="en-US" smtClean="0"/>
              <a:pPr defTabSz="457200"/>
              <a:t>3/5/19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40" y="6459788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defTabSz="45720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5" y="6459788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defTabSz="457200"/>
            <a:fld id="{D57F1E4F-1CFF-5643-939E-217C01CDF565}" type="slidenum">
              <a:rPr lang="en-US" smtClean="0"/>
              <a:pPr defTabSz="45720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203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g"/><Relationship Id="rId5" Type="http://schemas.openxmlformats.org/officeDocument/2006/relationships/image" Target="../media/image3.jpg"/><Relationship Id="rId6" Type="http://schemas.openxmlformats.org/officeDocument/2006/relationships/image" Target="../media/image4.jpg"/><Relationship Id="rId7" Type="http://schemas.openxmlformats.org/officeDocument/2006/relationships/image" Target="../media/image5.jpeg"/><Relationship Id="rId8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4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630" y="1631081"/>
            <a:ext cx="4641556" cy="83189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6313" y="3156983"/>
            <a:ext cx="6130191" cy="27438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  <a:latin typeface="Adobe Caslon Pro" panose="0205050205050A020403" pitchFamily="18" charset="0"/>
              </a:rPr>
              <a:t>Budget Summary</a:t>
            </a:r>
          </a:p>
          <a:p>
            <a:pPr algn="ctr"/>
            <a:r>
              <a:rPr lang="en-US" sz="2000" dirty="0" smtClean="0">
                <a:solidFill>
                  <a:srgbClr val="0070C0"/>
                </a:solidFill>
                <a:latin typeface="Adobe Caslon Pro" panose="0205050205050A020403" pitchFamily="18" charset="0"/>
              </a:rPr>
              <a:t>5 year comparison</a:t>
            </a:r>
          </a:p>
          <a:p>
            <a:pPr algn="ctr"/>
            <a:endParaRPr lang="en-US" sz="2000" dirty="0" smtClean="0">
              <a:solidFill>
                <a:srgbClr val="0070C0"/>
              </a:solidFill>
              <a:latin typeface="Adobe Caslon Pro" panose="0205050205050A020403" pitchFamily="18" charset="0"/>
            </a:endParaRPr>
          </a:p>
          <a:p>
            <a:pPr algn="ctr"/>
            <a:r>
              <a:rPr lang="en-US" sz="2000" dirty="0" smtClean="0">
                <a:solidFill>
                  <a:srgbClr val="0070C0"/>
                </a:solidFill>
                <a:latin typeface="Adobe Caslon Pro" panose="0205050205050A020403" pitchFamily="18" charset="0"/>
              </a:rPr>
              <a:t>FY 2013-14 VS. FY 2018-19</a:t>
            </a:r>
            <a:endParaRPr lang="en-US" sz="2000" dirty="0">
              <a:solidFill>
                <a:srgbClr val="0070C0"/>
              </a:solidFill>
              <a:latin typeface="Adobe Caslon Pro" panose="0205050205050A020403" pitchFamily="18" charset="0"/>
            </a:endParaRPr>
          </a:p>
          <a:p>
            <a:pPr algn="ctr"/>
            <a:r>
              <a:rPr lang="en-US" sz="1800" dirty="0">
                <a:solidFill>
                  <a:srgbClr val="0070C0"/>
                </a:solidFill>
                <a:latin typeface="Adobe Caslon Pro" panose="0205050205050A020403" pitchFamily="18" charset="0"/>
              </a:rPr>
              <a:t>03/06/2019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-43542"/>
            <a:ext cx="2419643" cy="13534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6579" y="2"/>
            <a:ext cx="2405575" cy="13440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0688" y="-9328"/>
            <a:ext cx="2306324" cy="135341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7012" y="6310"/>
            <a:ext cx="2246988" cy="133777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840" y="6400800"/>
            <a:ext cx="1280160" cy="45719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32971" y="6516914"/>
            <a:ext cx="6783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Adobe Caslon Pro" panose="0205050205050A020403" pitchFamily="18" charset="0"/>
              </a:rPr>
              <a:t>Presented by: </a:t>
            </a:r>
            <a:r>
              <a:rPr lang="en-US" i="1" dirty="0">
                <a:solidFill>
                  <a:schemeClr val="bg1"/>
                </a:solidFill>
                <a:latin typeface="Adobe Caslon Pro" panose="0205050205050A020403" pitchFamily="18" charset="0"/>
              </a:rPr>
              <a:t>Steve </a:t>
            </a:r>
            <a:r>
              <a:rPr lang="en-US" i="1" dirty="0" smtClean="0">
                <a:solidFill>
                  <a:schemeClr val="bg1"/>
                </a:solidFill>
                <a:latin typeface="Adobe Caslon Pro" panose="0205050205050A020403" pitchFamily="18" charset="0"/>
              </a:rPr>
              <a:t>Lehigh and Jan Roecks </a:t>
            </a:r>
            <a:endParaRPr lang="en-US" i="1" dirty="0">
              <a:solidFill>
                <a:schemeClr val="bg1"/>
              </a:solidFill>
              <a:latin typeface="Adobe Caslon Pro" panose="0205050205050A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96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886931"/>
              </p:ext>
            </p:extLst>
          </p:nvPr>
        </p:nvGraphicFramePr>
        <p:xfrm>
          <a:off x="755650" y="2693988"/>
          <a:ext cx="7896388" cy="1901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83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90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878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0111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74506"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ysClr val="windowText" lastClr="000000"/>
                          </a:solidFill>
                        </a:rPr>
                        <a:t>FY</a:t>
                      </a:r>
                      <a:r>
                        <a:rPr lang="en-US" sz="2000" baseline="0" dirty="0" smtClean="0">
                          <a:solidFill>
                            <a:sysClr val="windowText" lastClr="000000"/>
                          </a:solidFill>
                        </a:rPr>
                        <a:t> 2013-14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ysClr val="windowText" lastClr="000000"/>
                          </a:solidFill>
                        </a:rPr>
                        <a:t>FY 2018-19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ysClr val="windowText" lastClr="000000"/>
                          </a:solidFill>
                        </a:rPr>
                        <a:t>Variance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2210">
                <a:tc>
                  <a:txBody>
                    <a:bodyPr/>
                    <a:lstStyle/>
                    <a:p>
                      <a:r>
                        <a:rPr lang="en-US" dirty="0" smtClean="0"/>
                        <a:t>FTES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6,989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dk1"/>
                          </a:solidFill>
                        </a:rPr>
                        <a:t>5,908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-1,081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89319347"/>
                  </a:ext>
                </a:extLst>
              </a:tr>
              <a:tr h="44221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FTES International</a:t>
                      </a:r>
                      <a:r>
                        <a:rPr lang="en-US" sz="2000" baseline="0" dirty="0" smtClean="0"/>
                        <a:t>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203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732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529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221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Total FTES 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7,192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6,640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-552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238375" y="942172"/>
            <a:ext cx="4572000" cy="123110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cap="all" spc="200" dirty="0">
                <a:solidFill>
                  <a:schemeClr val="tx1">
                    <a:lumMod val="95000"/>
                    <a:lumOff val="5000"/>
                  </a:schemeClr>
                </a:solidFill>
                <a:latin typeface="Adobe Caslon Pro" panose="0205050205050A020403" pitchFamily="18" charset="0"/>
              </a:rPr>
              <a:t>CSM </a:t>
            </a:r>
            <a:r>
              <a:rPr lang="en-US" b="1" cap="all" spc="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dobe Caslon Pro" panose="0205050205050A020403" pitchFamily="18" charset="0"/>
              </a:rPr>
              <a:t>Full Time Equivalent Student (FTES) </a:t>
            </a:r>
            <a:r>
              <a:rPr lang="en-US" b="1" cap="all" spc="200" dirty="0">
                <a:solidFill>
                  <a:schemeClr val="tx1">
                    <a:lumMod val="95000"/>
                    <a:lumOff val="5000"/>
                  </a:schemeClr>
                </a:solidFill>
                <a:latin typeface="Adobe Caslon Pro" panose="0205050205050A020403" pitchFamily="18" charset="0"/>
              </a:rPr>
              <a:t>summary </a:t>
            </a:r>
          </a:p>
          <a:p>
            <a:pPr algn="ctr"/>
            <a:endParaRPr lang="en-US" b="1" cap="all" spc="200" dirty="0">
              <a:solidFill>
                <a:schemeClr val="tx1">
                  <a:lumMod val="95000"/>
                  <a:lumOff val="5000"/>
                </a:schemeClr>
              </a:solidFill>
              <a:latin typeface="Adobe Caslon Pro" panose="0205050205050A020403" pitchFamily="18" charset="0"/>
            </a:endParaRPr>
          </a:p>
          <a:p>
            <a:pPr algn="ctr"/>
            <a:r>
              <a:rPr lang="en-US" b="1" cap="all" spc="200" dirty="0">
                <a:solidFill>
                  <a:schemeClr val="tx1">
                    <a:lumMod val="95000"/>
                    <a:lumOff val="5000"/>
                  </a:schemeClr>
                </a:solidFill>
                <a:latin typeface="Adobe Caslon Pro" panose="0205050205050A020403" pitchFamily="18" charset="0"/>
              </a:rPr>
              <a:t>FY </a:t>
            </a:r>
            <a:r>
              <a:rPr lang="en-US" sz="2000" b="1" cap="all" spc="200" dirty="0">
                <a:solidFill>
                  <a:schemeClr val="tx1">
                    <a:lumMod val="95000"/>
                    <a:lumOff val="5000"/>
                  </a:schemeClr>
                </a:solidFill>
                <a:latin typeface="Adobe Caslon Pro" panose="0205050205050A020403" pitchFamily="18" charset="0"/>
              </a:rPr>
              <a:t>2013-14</a:t>
            </a:r>
            <a:r>
              <a:rPr lang="en-US" b="1" cap="all" spc="200" dirty="0">
                <a:solidFill>
                  <a:schemeClr val="tx1">
                    <a:lumMod val="95000"/>
                    <a:lumOff val="5000"/>
                  </a:schemeClr>
                </a:solidFill>
                <a:latin typeface="Adobe Caslon Pro" panose="0205050205050A020403" pitchFamily="18" charset="0"/>
              </a:rPr>
              <a:t> vs. FY </a:t>
            </a:r>
            <a:r>
              <a:rPr lang="en-US" sz="2000" b="1" cap="all" spc="200" dirty="0">
                <a:solidFill>
                  <a:schemeClr val="tx1">
                    <a:lumMod val="95000"/>
                    <a:lumOff val="5000"/>
                  </a:schemeClr>
                </a:solidFill>
                <a:latin typeface="Adobe Caslon Pro" panose="0205050205050A020403" pitchFamily="18" charset="0"/>
              </a:rPr>
              <a:t>2018-19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840" y="6400800"/>
            <a:ext cx="1280160" cy="457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90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5297" y="338807"/>
            <a:ext cx="732257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cap="all" spc="200" dirty="0" smtClean="0">
                <a:latin typeface="Adobe Caslon Pro" panose="0205050205050A020403" pitchFamily="18" charset="0"/>
              </a:rPr>
              <a:t>FY 2018-19 CSM budget/</a:t>
            </a:r>
          </a:p>
          <a:p>
            <a:pPr algn="ctr"/>
            <a:r>
              <a:rPr lang="en-US" sz="2000" b="1" cap="all" spc="200" dirty="0" smtClean="0">
                <a:latin typeface="Adobe Caslon Pro" panose="0205050205050A020403" pitchFamily="18" charset="0"/>
              </a:rPr>
              <a:t>funding sources</a:t>
            </a:r>
          </a:p>
          <a:p>
            <a:pPr algn="ctr"/>
            <a:endParaRPr lang="en-US" cap="all" spc="200" dirty="0" smtClean="0">
              <a:latin typeface="Adobe Caslon Pro" panose="0205050205050A020403" pitchFamily="18" charset="0"/>
            </a:endParaRPr>
          </a:p>
          <a:p>
            <a:pPr algn="ctr"/>
            <a:r>
              <a:rPr lang="en-US" b="1" u="sng" cap="all" spc="200" dirty="0" smtClean="0">
                <a:latin typeface="Adobe Caslon Pro" panose="0205050205050A020403" pitchFamily="18" charset="0"/>
              </a:rPr>
              <a:t>$56.6M</a:t>
            </a:r>
          </a:p>
          <a:p>
            <a:pPr algn="ctr"/>
            <a:endParaRPr lang="en-US" cap="all" spc="200" dirty="0" smtClean="0">
              <a:solidFill>
                <a:srgbClr val="0070C0"/>
              </a:solidFill>
              <a:latin typeface="Adobe Caslon Pro" panose="0205050205050A020403" pitchFamily="18" charset="0"/>
            </a:endParaRPr>
          </a:p>
          <a:p>
            <a:pPr algn="ctr"/>
            <a:endParaRPr lang="en-US" cap="all" spc="200" dirty="0">
              <a:solidFill>
                <a:srgbClr val="0070C0"/>
              </a:solidFill>
              <a:latin typeface="Adobe Caslon Pro" panose="0205050205050A020403" pitchFamily="18" charset="0"/>
            </a:endParaRPr>
          </a:p>
          <a:p>
            <a:pPr algn="ctr"/>
            <a:endParaRPr lang="en-US" b="1" u="sng" cap="all" spc="200" dirty="0" smtClean="0">
              <a:solidFill>
                <a:srgbClr val="0070C0"/>
              </a:solidFill>
              <a:latin typeface="Adobe Caslon Pro" panose="0205050205050A0204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840" y="6400800"/>
            <a:ext cx="1280160" cy="457199"/>
          </a:xfrm>
          <a:prstGeom prst="rect">
            <a:avLst/>
          </a:prstGeom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9537232"/>
              </p:ext>
            </p:extLst>
          </p:nvPr>
        </p:nvGraphicFramePr>
        <p:xfrm>
          <a:off x="1111776" y="1375259"/>
          <a:ext cx="6529615" cy="4905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853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273296"/>
              </p:ext>
            </p:extLst>
          </p:nvPr>
        </p:nvGraphicFramePr>
        <p:xfrm>
          <a:off x="736170" y="2533126"/>
          <a:ext cx="7896388" cy="2305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83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90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878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0111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797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FY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2013-14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FY 2018-19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Variance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5119">
                <a:tc>
                  <a:txBody>
                    <a:bodyPr/>
                    <a:lstStyle/>
                    <a:p>
                      <a:r>
                        <a:rPr lang="en-US" dirty="0" smtClean="0"/>
                        <a:t>General Funds</a:t>
                      </a:r>
                      <a:r>
                        <a:rPr lang="en-US" baseline="0" dirty="0" smtClean="0"/>
                        <a:t> (Fund 1) &amp; Instructional Equipment Funds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 smtClean="0"/>
                    </a:p>
                    <a:p>
                      <a:pPr algn="r"/>
                      <a:r>
                        <a:rPr lang="en-US" dirty="0" smtClean="0"/>
                        <a:t>$31.9M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 smtClean="0"/>
                    </a:p>
                    <a:p>
                      <a:pPr algn="r"/>
                      <a:r>
                        <a:rPr lang="en-US" dirty="0" smtClean="0"/>
                        <a:t>$45.6M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 smtClean="0"/>
                    </a:p>
                    <a:p>
                      <a:pPr algn="r"/>
                      <a:r>
                        <a:rPr lang="en-US" dirty="0" smtClean="0"/>
                        <a:t>$13.7M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3133">
                <a:tc>
                  <a:txBody>
                    <a:bodyPr/>
                    <a:lstStyle/>
                    <a:p>
                      <a:r>
                        <a:rPr lang="en-US" dirty="0" smtClean="0"/>
                        <a:t>State and Federal Restricted Funds (Fund 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 smtClean="0"/>
                    </a:p>
                    <a:p>
                      <a:pPr algn="r"/>
                      <a:r>
                        <a:rPr lang="en-US" dirty="0" smtClean="0"/>
                        <a:t>$4.4M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 smtClean="0"/>
                    </a:p>
                    <a:p>
                      <a:pPr algn="r"/>
                      <a:r>
                        <a:rPr lang="en-US" dirty="0" smtClean="0"/>
                        <a:t>$11.0M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 smtClean="0"/>
                    </a:p>
                    <a:p>
                      <a:pPr algn="r"/>
                      <a:r>
                        <a:rPr lang="en-US" dirty="0" smtClean="0"/>
                        <a:t>$6.6M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221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Total</a:t>
                      </a:r>
                      <a:endParaRPr lang="en-US" sz="20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$36.3M</a:t>
                      </a:r>
                      <a:endParaRPr lang="en-US" sz="20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$56.6M</a:t>
                      </a:r>
                      <a:endParaRPr lang="en-US" sz="20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$20.3M</a:t>
                      </a:r>
                      <a:endParaRPr lang="en-US" sz="20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736170" y="703597"/>
            <a:ext cx="76174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cap="all" spc="200" dirty="0">
                <a:latin typeface="Adobe Caslon Pro" panose="0205050205050A020403" pitchFamily="18" charset="0"/>
              </a:rPr>
              <a:t>Fy </a:t>
            </a:r>
            <a:r>
              <a:rPr lang="en-US" sz="2400" b="1" cap="all" spc="200" dirty="0">
                <a:latin typeface="Adobe Caslon Pro" panose="0205050205050A020403" pitchFamily="18" charset="0"/>
              </a:rPr>
              <a:t>2013-14</a:t>
            </a:r>
            <a:r>
              <a:rPr lang="en-US" sz="2000" b="1" cap="all" spc="200" dirty="0">
                <a:latin typeface="Adobe Caslon Pro" panose="0205050205050A020403" pitchFamily="18" charset="0"/>
              </a:rPr>
              <a:t> </a:t>
            </a:r>
            <a:r>
              <a:rPr lang="en-US" sz="2000" b="1" cap="all" spc="200" dirty="0" smtClean="0">
                <a:latin typeface="Adobe Caslon Pro" panose="0205050205050A020403" pitchFamily="18" charset="0"/>
              </a:rPr>
              <a:t>vs. </a:t>
            </a:r>
            <a:r>
              <a:rPr lang="en-US" sz="2000" b="1" cap="all" spc="200" dirty="0">
                <a:latin typeface="Adobe Caslon Pro" panose="0205050205050A020403" pitchFamily="18" charset="0"/>
              </a:rPr>
              <a:t>fy </a:t>
            </a:r>
            <a:r>
              <a:rPr lang="en-US" sz="2400" b="1" cap="all" spc="200" dirty="0">
                <a:latin typeface="Adobe Caslon Pro" panose="0205050205050A020403" pitchFamily="18" charset="0"/>
              </a:rPr>
              <a:t>2018-19</a:t>
            </a:r>
          </a:p>
          <a:p>
            <a:pPr algn="ctr"/>
            <a:endParaRPr lang="en-US" sz="2000" b="1" cap="all" spc="200" dirty="0">
              <a:latin typeface="Adobe Caslon Pro" panose="0205050205050A020403" pitchFamily="18" charset="0"/>
            </a:endParaRPr>
          </a:p>
          <a:p>
            <a:pPr algn="ctr"/>
            <a:r>
              <a:rPr lang="en-US" sz="2000" b="1" cap="all" spc="200" dirty="0">
                <a:latin typeface="Adobe Caslon Pro" panose="0205050205050A020403" pitchFamily="18" charset="0"/>
              </a:rPr>
              <a:t> CSM budget/funding sources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840" y="6400800"/>
            <a:ext cx="1280160" cy="457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99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35613"/>
              </p:ext>
            </p:extLst>
          </p:nvPr>
        </p:nvGraphicFramePr>
        <p:xfrm>
          <a:off x="705171" y="1678799"/>
          <a:ext cx="7543479" cy="43261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84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450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5558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Benefits (COLA,</a:t>
                      </a: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Step</a:t>
                      </a: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</a:rPr>
                        <a:t> &amp; Column, STRS, PERS, etc.)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4621">
                <a:tc>
                  <a:txBody>
                    <a:bodyPr/>
                    <a:lstStyle/>
                    <a:p>
                      <a:r>
                        <a:rPr lang="en-US" dirty="0" smtClean="0"/>
                        <a:t>FY 1314 to FY 1415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$1.0M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46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FY 1415 to FY 1516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$1.6M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9841">
                <a:tc>
                  <a:txBody>
                    <a:bodyPr/>
                    <a:lstStyle/>
                    <a:p>
                      <a:r>
                        <a:rPr lang="en-US" dirty="0" smtClean="0"/>
                        <a:t>FY 1516 to FY 1617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$2.8M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4621">
                <a:tc>
                  <a:txBody>
                    <a:bodyPr/>
                    <a:lstStyle/>
                    <a:p>
                      <a:r>
                        <a:rPr lang="en-US" dirty="0" smtClean="0"/>
                        <a:t>FY</a:t>
                      </a:r>
                      <a:r>
                        <a:rPr lang="en-US" baseline="0" dirty="0" smtClean="0"/>
                        <a:t> 1617 to FY 1718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$2.9M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1211">
                <a:tc>
                  <a:txBody>
                    <a:bodyPr/>
                    <a:lstStyle/>
                    <a:p>
                      <a:r>
                        <a:rPr lang="en-US" dirty="0" smtClean="0"/>
                        <a:t>FY 1718</a:t>
                      </a:r>
                      <a:r>
                        <a:rPr lang="en-US" baseline="0" dirty="0" smtClean="0"/>
                        <a:t> to FY </a:t>
                      </a:r>
                      <a:r>
                        <a:rPr lang="en-US" dirty="0" smtClean="0"/>
                        <a:t>1819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$3.0M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262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 Ongoing Positions </a:t>
                      </a:r>
                      <a:endParaRPr lang="en-US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$11.3M</a:t>
                      </a:r>
                      <a:r>
                        <a:rPr lang="en-US" b="1" baseline="0" dirty="0" smtClean="0"/>
                        <a:t> </a:t>
                      </a:r>
                      <a:endParaRPr lang="en-US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365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2624">
                <a:tc>
                  <a:txBody>
                    <a:bodyPr/>
                    <a:lstStyle/>
                    <a:p>
                      <a:r>
                        <a:rPr lang="en-US" dirty="0" smtClean="0"/>
                        <a:t>57 Additional Positions/Release Time over the last 5 years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$9.0M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262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 Increase in Benefits </a:t>
                      </a:r>
                      <a:endParaRPr lang="en-US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$20.3M</a:t>
                      </a:r>
                      <a:endParaRPr lang="en-US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274375" y="293804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sz="2000" b="1" cap="all" spc="200" dirty="0">
              <a:solidFill>
                <a:srgbClr val="0070C0"/>
              </a:solidFill>
              <a:latin typeface="Adobe Caslon Pro" panose="0205050205050A020403" pitchFamily="18" charset="0"/>
            </a:endParaRPr>
          </a:p>
          <a:p>
            <a:pPr algn="ctr"/>
            <a:r>
              <a:rPr lang="en-US" sz="2000" b="1" cap="all" spc="200" dirty="0">
                <a:solidFill>
                  <a:schemeClr val="tx1">
                    <a:lumMod val="95000"/>
                    <a:lumOff val="5000"/>
                  </a:schemeClr>
                </a:solidFill>
                <a:latin typeface="Adobe Caslon Pro" panose="0205050205050A020403" pitchFamily="18" charset="0"/>
              </a:rPr>
              <a:t> CSM </a:t>
            </a:r>
            <a:r>
              <a:rPr lang="en-US" sz="2000" b="1" cap="all" spc="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dobe Caslon Pro" panose="0205050205050A020403" pitchFamily="18" charset="0"/>
              </a:rPr>
              <a:t>budget summary </a:t>
            </a:r>
          </a:p>
          <a:p>
            <a:pPr algn="ctr"/>
            <a:endParaRPr lang="en-US" sz="2000" b="1" cap="all" spc="200" dirty="0" smtClean="0">
              <a:solidFill>
                <a:schemeClr val="tx1">
                  <a:lumMod val="95000"/>
                  <a:lumOff val="5000"/>
                </a:schemeClr>
              </a:solidFill>
              <a:latin typeface="Adobe Caslon Pro" panose="0205050205050A020403" pitchFamily="18" charset="0"/>
            </a:endParaRPr>
          </a:p>
          <a:p>
            <a:pPr algn="ctr"/>
            <a:r>
              <a:rPr lang="en-US" sz="2000" b="1" cap="all" spc="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dobe Caslon Pro" panose="0205050205050A020403" pitchFamily="18" charset="0"/>
              </a:rPr>
              <a:t>FY </a:t>
            </a:r>
            <a:r>
              <a:rPr lang="en-US" sz="2400" b="1" cap="all" spc="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dobe Caslon Pro" panose="0205050205050A020403" pitchFamily="18" charset="0"/>
              </a:rPr>
              <a:t>2013-14</a:t>
            </a:r>
            <a:r>
              <a:rPr lang="en-US" sz="2000" b="1" cap="all" spc="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dobe Caslon Pro" panose="0205050205050A020403" pitchFamily="18" charset="0"/>
              </a:rPr>
              <a:t> vs. FY </a:t>
            </a:r>
            <a:r>
              <a:rPr lang="en-US" sz="2400" b="1" cap="all" spc="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dobe Caslon Pro" panose="0205050205050A020403" pitchFamily="18" charset="0"/>
              </a:rPr>
              <a:t>2018-19</a:t>
            </a:r>
            <a:endParaRPr lang="en-US" sz="2400" b="1" cap="all" spc="200" dirty="0">
              <a:solidFill>
                <a:schemeClr val="tx1">
                  <a:lumMod val="95000"/>
                  <a:lumOff val="5000"/>
                </a:schemeClr>
              </a:solidFill>
              <a:latin typeface="Adobe Caslon Pro" panose="0205050205050A0204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840" y="6400800"/>
            <a:ext cx="1280160" cy="457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90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08111"/>
              </p:ext>
            </p:extLst>
          </p:nvPr>
        </p:nvGraphicFramePr>
        <p:xfrm>
          <a:off x="1425843" y="2464230"/>
          <a:ext cx="6287148" cy="2046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7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717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717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717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92979"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ysClr val="windowText" lastClr="000000"/>
                          </a:solidFill>
                        </a:rPr>
                        <a:t>FY 2013-14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ysClr val="windowText" lastClr="000000"/>
                          </a:solidFill>
                        </a:rPr>
                        <a:t>FY 2018-19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ysClr val="windowText" lastClr="000000"/>
                          </a:solidFill>
                        </a:rPr>
                        <a:t>Variance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5449">
                <a:tc>
                  <a:txBody>
                    <a:bodyPr/>
                    <a:lstStyle/>
                    <a:p>
                      <a:r>
                        <a:rPr lang="en-US" dirty="0" smtClean="0"/>
                        <a:t>Administration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9336">
                <a:tc>
                  <a:txBody>
                    <a:bodyPr/>
                    <a:lstStyle/>
                    <a:p>
                      <a:r>
                        <a:rPr lang="en-US" dirty="0" smtClean="0"/>
                        <a:t>Faculty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9336">
                <a:tc>
                  <a:txBody>
                    <a:bodyPr/>
                    <a:lstStyle/>
                    <a:p>
                      <a:r>
                        <a:rPr lang="en-US" dirty="0" smtClean="0"/>
                        <a:t>Classified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933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r>
                        <a:rPr lang="en-US" b="1" baseline="0" dirty="0" smtClean="0"/>
                        <a:t> </a:t>
                      </a:r>
                      <a:endParaRPr lang="en-US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254</a:t>
                      </a:r>
                      <a:endParaRPr lang="en-US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311</a:t>
                      </a:r>
                      <a:endParaRPr lang="en-US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57</a:t>
                      </a:r>
                      <a:endParaRPr lang="en-US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347993" y="418850"/>
            <a:ext cx="4572000" cy="196977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b="1" cap="all" spc="200" dirty="0">
              <a:latin typeface="Adobe Caslon Pro" panose="0205050205050A020403" pitchFamily="18" charset="0"/>
            </a:endParaRPr>
          </a:p>
          <a:p>
            <a:pPr algn="ctr"/>
            <a:r>
              <a:rPr lang="en-US" sz="2000" b="1" cap="all" spc="200" dirty="0">
                <a:latin typeface="Adobe Caslon Pro" panose="0205050205050A020403" pitchFamily="18" charset="0"/>
              </a:rPr>
              <a:t> CSM </a:t>
            </a:r>
            <a:r>
              <a:rPr lang="en-US" sz="2000" b="1" cap="all" spc="200" dirty="0" smtClean="0">
                <a:latin typeface="Adobe Caslon Pro" panose="0205050205050A020403" pitchFamily="18" charset="0"/>
              </a:rPr>
              <a:t>change in  full time equivalent (FTE) staffing </a:t>
            </a:r>
          </a:p>
          <a:p>
            <a:pPr algn="ctr"/>
            <a:endParaRPr lang="en-US" sz="2000" b="1" cap="all" spc="200" dirty="0" smtClean="0">
              <a:latin typeface="Adobe Caslon Pro" panose="0205050205050A020403" pitchFamily="18" charset="0"/>
            </a:endParaRPr>
          </a:p>
          <a:p>
            <a:pPr algn="ctr"/>
            <a:r>
              <a:rPr lang="en-US" sz="2000" b="1" cap="all" spc="200" dirty="0" smtClean="0">
                <a:latin typeface="Adobe Caslon Pro" panose="0205050205050A020403" pitchFamily="18" charset="0"/>
              </a:rPr>
              <a:t>FY </a:t>
            </a:r>
            <a:r>
              <a:rPr lang="en-US" sz="2400" b="1" cap="all" spc="200" dirty="0" smtClean="0">
                <a:latin typeface="Adobe Caslon Pro" panose="0205050205050A020403" pitchFamily="18" charset="0"/>
              </a:rPr>
              <a:t>2013-14</a:t>
            </a:r>
            <a:r>
              <a:rPr lang="en-US" sz="2000" b="1" cap="all" spc="200" dirty="0" smtClean="0">
                <a:latin typeface="Adobe Caslon Pro" panose="0205050205050A020403" pitchFamily="18" charset="0"/>
              </a:rPr>
              <a:t> vs. FY </a:t>
            </a:r>
            <a:r>
              <a:rPr lang="en-US" sz="2400" b="1" cap="all" spc="200" dirty="0" smtClean="0">
                <a:latin typeface="Adobe Caslon Pro" panose="0205050205050A020403" pitchFamily="18" charset="0"/>
              </a:rPr>
              <a:t>2018-19</a:t>
            </a:r>
            <a:endParaRPr lang="en-US" sz="2400" b="1" cap="all" spc="200" dirty="0">
              <a:latin typeface="Adobe Caslon Pro" panose="0205050205050A0204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840" y="6400800"/>
            <a:ext cx="1280160" cy="457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05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47993" y="418850"/>
            <a:ext cx="4572000" cy="169277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sz="2000" b="1" cap="all" spc="200" dirty="0">
              <a:latin typeface="Adobe Caslon Pro" panose="0205050205050A020403" pitchFamily="18" charset="0"/>
            </a:endParaRPr>
          </a:p>
          <a:p>
            <a:pPr algn="ctr"/>
            <a:r>
              <a:rPr lang="en-US" sz="2000" b="1" cap="all" spc="200" dirty="0">
                <a:latin typeface="Adobe Caslon Pro" panose="0205050205050A020403" pitchFamily="18" charset="0"/>
              </a:rPr>
              <a:t> CSM </a:t>
            </a:r>
            <a:r>
              <a:rPr lang="en-US" sz="2000" b="1" cap="all" spc="200" dirty="0" smtClean="0">
                <a:latin typeface="Adobe Caslon Pro" panose="0205050205050A020403" pitchFamily="18" charset="0"/>
              </a:rPr>
              <a:t>Faculty (FTE) Summary </a:t>
            </a:r>
          </a:p>
          <a:p>
            <a:pPr algn="ctr"/>
            <a:endParaRPr lang="en-US" sz="2000" b="1" cap="all" spc="200" dirty="0" smtClean="0">
              <a:latin typeface="Adobe Caslon Pro" panose="0205050205050A020403" pitchFamily="18" charset="0"/>
            </a:endParaRPr>
          </a:p>
          <a:p>
            <a:pPr algn="ctr"/>
            <a:r>
              <a:rPr lang="en-US" sz="2000" b="1" cap="all" spc="200" dirty="0" smtClean="0">
                <a:latin typeface="Adobe Caslon Pro" panose="0205050205050A020403" pitchFamily="18" charset="0"/>
              </a:rPr>
              <a:t>FY </a:t>
            </a:r>
            <a:r>
              <a:rPr lang="en-US" sz="2400" b="1" cap="all" spc="200" dirty="0" smtClean="0">
                <a:latin typeface="Adobe Caslon Pro" panose="0205050205050A020403" pitchFamily="18" charset="0"/>
              </a:rPr>
              <a:t>2013-14</a:t>
            </a:r>
            <a:r>
              <a:rPr lang="en-US" sz="2000" b="1" cap="all" spc="200" dirty="0" smtClean="0">
                <a:latin typeface="Adobe Caslon Pro" panose="0205050205050A020403" pitchFamily="18" charset="0"/>
              </a:rPr>
              <a:t> vs. FY </a:t>
            </a:r>
            <a:r>
              <a:rPr lang="en-US" sz="2400" b="1" cap="all" spc="200" dirty="0" smtClean="0">
                <a:latin typeface="Adobe Caslon Pro" panose="0205050205050A020403" pitchFamily="18" charset="0"/>
              </a:rPr>
              <a:t>2018-19</a:t>
            </a:r>
            <a:endParaRPr lang="en-US" sz="2400" b="1" cap="all" spc="200" dirty="0">
              <a:latin typeface="Adobe Caslon Pro" panose="0205050205050A020403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357443"/>
              </p:ext>
            </p:extLst>
          </p:nvPr>
        </p:nvGraphicFramePr>
        <p:xfrm>
          <a:off x="704849" y="2464230"/>
          <a:ext cx="7810500" cy="301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49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32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097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526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929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FY 2013-14</a:t>
                      </a:r>
                      <a:endParaRPr lang="en-US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FY 2018-19</a:t>
                      </a:r>
                      <a:endParaRPr lang="en-US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Variance</a:t>
                      </a:r>
                      <a:endParaRPr lang="en-US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3265">
                <a:tc>
                  <a:txBody>
                    <a:bodyPr/>
                    <a:lstStyle/>
                    <a:p>
                      <a:r>
                        <a:rPr lang="en-US" dirty="0" smtClean="0"/>
                        <a:t>Instructional 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9336">
                <a:tc>
                  <a:txBody>
                    <a:bodyPr/>
                    <a:lstStyle/>
                    <a:p>
                      <a:r>
                        <a:rPr lang="en-US" dirty="0" smtClean="0"/>
                        <a:t>Counseling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9336">
                <a:tc>
                  <a:txBody>
                    <a:bodyPr/>
                    <a:lstStyle/>
                    <a:p>
                      <a:r>
                        <a:rPr lang="en-US" dirty="0" smtClean="0"/>
                        <a:t>Academic</a:t>
                      </a:r>
                      <a:r>
                        <a:rPr lang="en-US" baseline="0" dirty="0" smtClean="0"/>
                        <a:t> Supervisory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45781478"/>
                  </a:ext>
                </a:extLst>
              </a:tr>
              <a:tr h="958148">
                <a:tc>
                  <a:txBody>
                    <a:bodyPr/>
                    <a:lstStyle/>
                    <a:p>
                      <a:r>
                        <a:rPr lang="en-US" dirty="0" smtClean="0"/>
                        <a:t>Release Time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Coordination</a:t>
                      </a:r>
                      <a:r>
                        <a:rPr lang="en-US" dirty="0" smtClean="0"/>
                        <a:t>/Professional</a:t>
                      </a:r>
                      <a:r>
                        <a:rPr lang="en-US" baseline="0" dirty="0" smtClean="0"/>
                        <a:t> Development Leave)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9336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129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840" y="6400800"/>
            <a:ext cx="1280160" cy="457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595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840" y="6400800"/>
            <a:ext cx="1280160" cy="4571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86000" y="415733"/>
            <a:ext cx="4572000" cy="13542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b="1" cap="all" spc="200" dirty="0">
              <a:solidFill>
                <a:srgbClr val="0070C0"/>
              </a:solidFill>
              <a:latin typeface="Adobe Caslon Pro" panose="0205050205050A020403" pitchFamily="18" charset="0"/>
            </a:endParaRPr>
          </a:p>
          <a:p>
            <a:pPr algn="ctr"/>
            <a:r>
              <a:rPr lang="en-US" sz="2000" b="1" cap="all" spc="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dobe Caslon Pro" panose="0205050205050A020403" pitchFamily="18" charset="0"/>
              </a:rPr>
              <a:t>CSM New Initiatives</a:t>
            </a:r>
            <a:endParaRPr lang="en-US" sz="2000" b="1" cap="all" spc="200" dirty="0">
              <a:solidFill>
                <a:schemeClr val="tx1">
                  <a:lumMod val="95000"/>
                  <a:lumOff val="5000"/>
                </a:schemeClr>
              </a:solidFill>
              <a:latin typeface="Adobe Caslon Pro" panose="0205050205050A020403" pitchFamily="18" charset="0"/>
            </a:endParaRPr>
          </a:p>
          <a:p>
            <a:pPr algn="ctr"/>
            <a:endParaRPr lang="en-US" sz="2000" b="1" cap="all" spc="200" dirty="0">
              <a:solidFill>
                <a:schemeClr val="tx1">
                  <a:lumMod val="95000"/>
                  <a:lumOff val="5000"/>
                </a:schemeClr>
              </a:solidFill>
              <a:latin typeface="Adobe Caslon Pro" panose="0205050205050A020403" pitchFamily="18" charset="0"/>
            </a:endParaRPr>
          </a:p>
          <a:p>
            <a:pPr algn="ctr"/>
            <a:r>
              <a:rPr lang="en-US" sz="2000" b="1" cap="all" spc="200" dirty="0">
                <a:solidFill>
                  <a:schemeClr val="tx1">
                    <a:lumMod val="95000"/>
                    <a:lumOff val="5000"/>
                  </a:schemeClr>
                </a:solidFill>
                <a:latin typeface="Adobe Caslon Pro" panose="0205050205050A020403" pitchFamily="18" charset="0"/>
              </a:rPr>
              <a:t>FY </a:t>
            </a:r>
            <a:r>
              <a:rPr lang="en-US" sz="2400" b="1" cap="all" spc="200" dirty="0">
                <a:solidFill>
                  <a:schemeClr val="tx1">
                    <a:lumMod val="95000"/>
                    <a:lumOff val="5000"/>
                  </a:schemeClr>
                </a:solidFill>
                <a:latin typeface="Adobe Caslon Pro" panose="0205050205050A020403" pitchFamily="18" charset="0"/>
              </a:rPr>
              <a:t>2013-14</a:t>
            </a:r>
            <a:r>
              <a:rPr lang="en-US" sz="2000" b="1" cap="all" spc="200" dirty="0">
                <a:solidFill>
                  <a:schemeClr val="tx1">
                    <a:lumMod val="95000"/>
                    <a:lumOff val="5000"/>
                  </a:schemeClr>
                </a:solidFill>
                <a:latin typeface="Adobe Caslon Pro" panose="0205050205050A020403" pitchFamily="18" charset="0"/>
              </a:rPr>
              <a:t> </a:t>
            </a:r>
            <a:r>
              <a:rPr lang="en-US" sz="2000" b="1" cap="all" spc="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dobe Caslon Pro" panose="0205050205050A020403" pitchFamily="18" charset="0"/>
              </a:rPr>
              <a:t>vs. </a:t>
            </a:r>
            <a:r>
              <a:rPr lang="en-US" sz="2000" b="1" cap="all" spc="200" dirty="0">
                <a:solidFill>
                  <a:schemeClr val="tx1">
                    <a:lumMod val="95000"/>
                    <a:lumOff val="5000"/>
                  </a:schemeClr>
                </a:solidFill>
                <a:latin typeface="Adobe Caslon Pro" panose="0205050205050A020403" pitchFamily="18" charset="0"/>
              </a:rPr>
              <a:t>FY </a:t>
            </a:r>
            <a:r>
              <a:rPr lang="en-US" sz="2400" b="1" cap="all" spc="200" dirty="0">
                <a:solidFill>
                  <a:schemeClr val="tx1">
                    <a:lumMod val="95000"/>
                    <a:lumOff val="5000"/>
                  </a:schemeClr>
                </a:solidFill>
                <a:latin typeface="Adobe Caslon Pro" panose="0205050205050A020403" pitchFamily="18" charset="0"/>
              </a:rPr>
              <a:t>2018-19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409147"/>
              </p:ext>
            </p:extLst>
          </p:nvPr>
        </p:nvGraphicFramePr>
        <p:xfrm>
          <a:off x="703385" y="1959707"/>
          <a:ext cx="7745046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45046">
                  <a:extLst>
                    <a:ext uri="{9D8B030D-6E8A-4147-A177-3AD203B41FA5}">
                      <a16:colId xmlns:a16="http://schemas.microsoft.com/office/drawing/2014/main" xmlns="" val="5748978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85477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r>
                        <a:rPr lang="en-US" baseline="0" dirty="0" smtClean="0"/>
                        <a:t> One Promise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66117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AB 705- Math Instructors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44393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International Education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34322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Student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Success Support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Program/Student</a:t>
                      </a:r>
                      <a:r>
                        <a:rPr lang="en-US" baseline="0" dirty="0" smtClean="0"/>
                        <a:t> Equity/ Basic Skills Initiative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96618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r>
                        <a:rPr lang="en-US" baseline="0" dirty="0" smtClean="0"/>
                        <a:t> Serving Institute (HSI)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11694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Strong Workforce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32767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Math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Engineering Science Achievement (MESA)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3879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Learning Communities 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Guided</a:t>
                      </a:r>
                      <a:r>
                        <a:rPr lang="en-US" baseline="0" dirty="0" smtClean="0"/>
                        <a:t> Pathways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2815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Small Business Development Center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7960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744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Custom 2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1C6294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2982</TotalTime>
  <Words>389</Words>
  <Application>Microsoft Macintosh PowerPoint</Application>
  <PresentationFormat>On-screen Show (4:3)</PresentationFormat>
  <Paragraphs>154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Adobe Caslon Pro</vt:lpstr>
      <vt:lpstr>Calibri</vt:lpstr>
      <vt:lpstr>Calibri Light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SMCCD</Company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Prisecar, Ludmila</dc:creator>
  <cp:lastModifiedBy>Microsoft Office User</cp:lastModifiedBy>
  <cp:revision>222</cp:revision>
  <cp:lastPrinted>2019-03-05T21:27:58Z</cp:lastPrinted>
  <dcterms:created xsi:type="dcterms:W3CDTF">2015-05-03T08:22:06Z</dcterms:created>
  <dcterms:modified xsi:type="dcterms:W3CDTF">2019-03-06T04:19:48Z</dcterms:modified>
</cp:coreProperties>
</file>