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76" r:id="rId4"/>
    <p:sldId id="336" r:id="rId5"/>
    <p:sldId id="331" r:id="rId6"/>
    <p:sldId id="347" r:id="rId7"/>
    <p:sldId id="257" r:id="rId8"/>
    <p:sldId id="349" r:id="rId9"/>
    <p:sldId id="351" r:id="rId10"/>
    <p:sldId id="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578"/>
    <a:srgbClr val="2F5597"/>
    <a:srgbClr val="3E4D50"/>
    <a:srgbClr val="3F3F3F"/>
    <a:srgbClr val="EDDCC4"/>
    <a:srgbClr val="538BC0"/>
    <a:srgbClr val="875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6"/>
    <p:restoredTop sz="96327"/>
  </p:normalViewPr>
  <p:slideViewPr>
    <p:cSldViewPr snapToGrid="0" snapToObjects="1">
      <p:cViewPr varScale="1">
        <p:scale>
          <a:sx n="85" d="100"/>
          <a:sy n="85" d="100"/>
        </p:scale>
        <p:origin x="79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C3AD7-3B64-48D2-AE7F-05819FD4F14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35CCB91-2F8A-4CF7-8CEB-06F6873DBB24}">
      <dgm:prSet custT="1"/>
      <dgm:spPr/>
      <dgm:t>
        <a:bodyPr/>
        <a:lstStyle/>
        <a:p>
          <a:r>
            <a:rPr lang="en-US" sz="1600" b="1" dirty="0"/>
            <a:t>All District buildings meet or exceed ventilation </a:t>
          </a:r>
          <a:r>
            <a:rPr lang="en-US" sz="1600" b="1" u="sng" dirty="0"/>
            <a:t>code</a:t>
          </a:r>
          <a:r>
            <a:rPr lang="en-US" sz="1600" b="1" dirty="0"/>
            <a:t> requirements</a:t>
          </a:r>
        </a:p>
      </dgm:t>
    </dgm:pt>
    <dgm:pt modelId="{0AE00037-2AB0-490B-AC8C-BD7288CDECBB}" type="parTrans" cxnId="{28A0A724-3C57-4B2E-87CB-BF0648090196}">
      <dgm:prSet/>
      <dgm:spPr/>
      <dgm:t>
        <a:bodyPr/>
        <a:lstStyle/>
        <a:p>
          <a:endParaRPr lang="en-US"/>
        </a:p>
      </dgm:t>
    </dgm:pt>
    <dgm:pt modelId="{638EA6D2-1629-4EE9-923E-EC1F44FC824C}" type="sibTrans" cxnId="{28A0A724-3C57-4B2E-87CB-BF0648090196}">
      <dgm:prSet/>
      <dgm:spPr/>
      <dgm:t>
        <a:bodyPr/>
        <a:lstStyle/>
        <a:p>
          <a:endParaRPr lang="en-US"/>
        </a:p>
      </dgm:t>
    </dgm:pt>
    <dgm:pt modelId="{8C9BD223-2A0E-4B00-B46A-594615422D88}">
      <dgm:prSet custT="1"/>
      <dgm:spPr/>
      <dgm:t>
        <a:bodyPr/>
        <a:lstStyle/>
        <a:p>
          <a:r>
            <a:rPr lang="en-US" sz="1600" b="1" dirty="0"/>
            <a:t>Large air handling units (AHU) have outside air dampers that bring in fresh air for the whole building or a large portion (zone) of a building</a:t>
          </a:r>
        </a:p>
      </dgm:t>
    </dgm:pt>
    <dgm:pt modelId="{0E097AF3-2A01-41AE-98BE-E5CEF120A33F}" type="parTrans" cxnId="{B8DE111C-058D-41C9-A613-2EA953B0CD02}">
      <dgm:prSet/>
      <dgm:spPr/>
      <dgm:t>
        <a:bodyPr/>
        <a:lstStyle/>
        <a:p>
          <a:endParaRPr lang="en-US"/>
        </a:p>
      </dgm:t>
    </dgm:pt>
    <dgm:pt modelId="{9B76086E-1383-4E21-91D2-967E135A84F8}" type="sibTrans" cxnId="{B8DE111C-058D-41C9-A613-2EA953B0CD02}">
      <dgm:prSet/>
      <dgm:spPr/>
      <dgm:t>
        <a:bodyPr/>
        <a:lstStyle/>
        <a:p>
          <a:endParaRPr lang="en-US"/>
        </a:p>
      </dgm:t>
    </dgm:pt>
    <dgm:pt modelId="{68EE4C3C-7DE2-47DA-B15B-CDE5D46B3698}">
      <dgm:prSet custT="1"/>
      <dgm:spPr/>
      <dgm:t>
        <a:bodyPr/>
        <a:lstStyle/>
        <a:p>
          <a:r>
            <a:rPr lang="en-US" sz="1600" b="1" dirty="0"/>
            <a:t>Building Management System (BMS) monitors proper and efficient operation HVAC systems</a:t>
          </a:r>
        </a:p>
      </dgm:t>
    </dgm:pt>
    <dgm:pt modelId="{5CB30B41-2D30-4D5C-8013-D3D0D7DAD0D1}" type="parTrans" cxnId="{C4E7741E-1723-49C8-9F74-779F0D4CB8FB}">
      <dgm:prSet/>
      <dgm:spPr/>
      <dgm:t>
        <a:bodyPr/>
        <a:lstStyle/>
        <a:p>
          <a:endParaRPr lang="en-US"/>
        </a:p>
      </dgm:t>
    </dgm:pt>
    <dgm:pt modelId="{93E666B9-CDB3-4DCA-9DF0-B4E22A289BDE}" type="sibTrans" cxnId="{C4E7741E-1723-49C8-9F74-779F0D4CB8FB}">
      <dgm:prSet/>
      <dgm:spPr/>
      <dgm:t>
        <a:bodyPr/>
        <a:lstStyle/>
        <a:p>
          <a:endParaRPr lang="en-US"/>
        </a:p>
      </dgm:t>
    </dgm:pt>
    <dgm:pt modelId="{54CB9B71-81A7-4599-A015-E7D4950652BC}">
      <dgm:prSet/>
      <dgm:spPr/>
      <dgm:t>
        <a:bodyPr/>
        <a:lstStyle/>
        <a:p>
          <a:r>
            <a:rPr lang="en-US" b="1" dirty="0"/>
            <a:t>Portable HEPA air scrubbers are provided in areas with insufficient ventilation, health centers, child development centers, and spaces where occupants with higher health risks reside as determined by HR ADA accommodation process.</a:t>
          </a:r>
        </a:p>
      </dgm:t>
    </dgm:pt>
    <dgm:pt modelId="{D5D64CE9-2AE9-419D-9009-47ECA622EAD0}" type="parTrans" cxnId="{0D7B9BFF-2ED3-400A-98C2-CDF73455C9A5}">
      <dgm:prSet/>
      <dgm:spPr/>
      <dgm:t>
        <a:bodyPr/>
        <a:lstStyle/>
        <a:p>
          <a:endParaRPr lang="en-US"/>
        </a:p>
      </dgm:t>
    </dgm:pt>
    <dgm:pt modelId="{4B93AFC8-A2A4-44FA-BADE-7494EEF53C43}" type="sibTrans" cxnId="{0D7B9BFF-2ED3-400A-98C2-CDF73455C9A5}">
      <dgm:prSet/>
      <dgm:spPr/>
      <dgm:t>
        <a:bodyPr/>
        <a:lstStyle/>
        <a:p>
          <a:endParaRPr lang="en-US"/>
        </a:p>
      </dgm:t>
    </dgm:pt>
    <dgm:pt modelId="{FB476663-C2A4-4FAC-84D5-7F43C7F2B788}">
      <dgm:prSet custT="1"/>
      <dgm:spPr/>
      <dgm:t>
        <a:bodyPr/>
        <a:lstStyle/>
        <a:p>
          <a:r>
            <a:rPr lang="en-US" sz="1400" b="1" dirty="0"/>
            <a:t>Title 24 and ASHRAE 62.1 standards -Mechanical and/or Natural Ventilation</a:t>
          </a:r>
        </a:p>
      </dgm:t>
    </dgm:pt>
    <dgm:pt modelId="{C1DD63CB-04FF-4957-8F56-3A949D3684D6}" type="parTrans" cxnId="{BDE5F4AD-4871-4A9E-93CD-632B6768DC5C}">
      <dgm:prSet/>
      <dgm:spPr/>
      <dgm:t>
        <a:bodyPr/>
        <a:lstStyle/>
        <a:p>
          <a:endParaRPr lang="en-US"/>
        </a:p>
      </dgm:t>
    </dgm:pt>
    <dgm:pt modelId="{A3BB9177-6D11-41F5-8AAF-29EFFDD3E678}" type="sibTrans" cxnId="{BDE5F4AD-4871-4A9E-93CD-632B6768DC5C}">
      <dgm:prSet/>
      <dgm:spPr/>
      <dgm:t>
        <a:bodyPr/>
        <a:lstStyle/>
        <a:p>
          <a:endParaRPr lang="en-US"/>
        </a:p>
      </dgm:t>
    </dgm:pt>
    <dgm:pt modelId="{67E6F5A6-C31D-4856-95F8-614D19EF15F1}">
      <dgm:prSet custT="1"/>
      <dgm:spPr/>
      <dgm:t>
        <a:bodyPr/>
        <a:lstStyle/>
        <a:p>
          <a:r>
            <a:rPr lang="en-US" sz="1400" b="1" dirty="0"/>
            <a:t>CAL OSHA refers to ASHRAE 62.1 and Title 24 for guidance</a:t>
          </a:r>
        </a:p>
      </dgm:t>
    </dgm:pt>
    <dgm:pt modelId="{DDD0F9C6-07F1-4721-B609-3B75CFE2C539}" type="parTrans" cxnId="{9561836A-6B57-4B92-97ED-B6CFCB284766}">
      <dgm:prSet/>
      <dgm:spPr/>
      <dgm:t>
        <a:bodyPr/>
        <a:lstStyle/>
        <a:p>
          <a:endParaRPr lang="en-US"/>
        </a:p>
      </dgm:t>
    </dgm:pt>
    <dgm:pt modelId="{747501F9-B4DD-49AA-BF9C-E6FF133E1CF8}" type="sibTrans" cxnId="{9561836A-6B57-4B92-97ED-B6CFCB284766}">
      <dgm:prSet/>
      <dgm:spPr/>
      <dgm:t>
        <a:bodyPr/>
        <a:lstStyle/>
        <a:p>
          <a:endParaRPr lang="en-US"/>
        </a:p>
      </dgm:t>
    </dgm:pt>
    <dgm:pt modelId="{339CB11B-B76B-44B1-A91E-79A5DD7FC844}">
      <dgm:prSet custT="1"/>
      <dgm:spPr/>
      <dgm:t>
        <a:bodyPr/>
        <a:lstStyle/>
        <a:p>
          <a:r>
            <a:rPr lang="en-US" sz="1400" dirty="0"/>
            <a:t>Larger air systems (AHUs, Fan Coil Unit (FCUs) serving multiple areas) have been inspected for proper fan, damper and valve operations to ensure proper ventilation. </a:t>
          </a:r>
        </a:p>
      </dgm:t>
    </dgm:pt>
    <dgm:pt modelId="{7C51C32C-8362-4615-B8D3-A15E51E62EA8}" type="parTrans" cxnId="{756013BD-2673-487C-9CF8-674A3650E19E}">
      <dgm:prSet/>
      <dgm:spPr/>
      <dgm:t>
        <a:bodyPr/>
        <a:lstStyle/>
        <a:p>
          <a:endParaRPr lang="en-US"/>
        </a:p>
      </dgm:t>
    </dgm:pt>
    <dgm:pt modelId="{8BCF8B8B-9491-4B6E-8FAC-7AB59708D37B}" type="sibTrans" cxnId="{756013BD-2673-487C-9CF8-674A3650E19E}">
      <dgm:prSet/>
      <dgm:spPr/>
      <dgm:t>
        <a:bodyPr/>
        <a:lstStyle/>
        <a:p>
          <a:endParaRPr lang="en-US"/>
        </a:p>
      </dgm:t>
    </dgm:pt>
    <dgm:pt modelId="{82A6B171-C559-40CF-A2D9-11B953A12F80}">
      <dgm:prSet custT="1"/>
      <dgm:spPr/>
      <dgm:t>
        <a:bodyPr/>
        <a:lstStyle/>
        <a:p>
          <a:r>
            <a:rPr lang="en-US" sz="1400" kern="1200" dirty="0">
              <a:solidFill>
                <a:prstClr val="black">
                  <a:hueOff val="0"/>
                  <a:satOff val="0"/>
                  <a:lumOff val="0"/>
                  <a:alphaOff val="0"/>
                </a:prstClr>
              </a:solidFill>
              <a:latin typeface="Calibri" panose="020F0502020204030204"/>
              <a:ea typeface="+mn-ea"/>
              <a:cs typeface="+mn-cs"/>
            </a:rPr>
            <a:t>The schedule for air handling systems were reviewed and updated to run 2 hours before and after building occupancy for pre- and post-occupancy purging.  </a:t>
          </a:r>
        </a:p>
      </dgm:t>
    </dgm:pt>
    <dgm:pt modelId="{BC5BCD5A-5B7B-46DD-87D2-A36BDFB8DA75}" type="parTrans" cxnId="{81C2278E-75E3-49A9-9CA7-79B91700ED09}">
      <dgm:prSet/>
      <dgm:spPr/>
      <dgm:t>
        <a:bodyPr/>
        <a:lstStyle/>
        <a:p>
          <a:endParaRPr lang="en-US"/>
        </a:p>
      </dgm:t>
    </dgm:pt>
    <dgm:pt modelId="{81E5ACE8-035A-4846-955B-F1E68BAC32BF}" type="sibTrans" cxnId="{81C2278E-75E3-49A9-9CA7-79B91700ED09}">
      <dgm:prSet/>
      <dgm:spPr/>
      <dgm:t>
        <a:bodyPr/>
        <a:lstStyle/>
        <a:p>
          <a:endParaRPr lang="en-US"/>
        </a:p>
      </dgm:t>
    </dgm:pt>
    <dgm:pt modelId="{437A0DE1-D909-4B15-89B0-7847B4C3B28B}">
      <dgm:prSet custT="1"/>
      <dgm:spPr/>
      <dgm:t>
        <a:bodyPr/>
        <a:lstStyle/>
        <a:p>
          <a:r>
            <a:rPr lang="en-US" sz="1400" kern="1200" dirty="0">
              <a:solidFill>
                <a:prstClr val="black">
                  <a:hueOff val="0"/>
                  <a:satOff val="0"/>
                  <a:lumOff val="0"/>
                  <a:alphaOff val="0"/>
                </a:prstClr>
              </a:solidFill>
              <a:latin typeface="Calibri" panose="020F0502020204030204"/>
              <a:ea typeface="+mn-ea"/>
              <a:cs typeface="+mn-cs"/>
            </a:rPr>
            <a:t>Air filters across the campuses were inspected and replaced with MERV 13 (or highest  appropriate efficiency filter compatible with the system)</a:t>
          </a:r>
        </a:p>
      </dgm:t>
    </dgm:pt>
    <dgm:pt modelId="{6F1BFCBA-DFB7-4166-89BB-1F60BB8EDEF4}" type="parTrans" cxnId="{B2335E36-1D9F-46AB-A440-74E2E1F0EE12}">
      <dgm:prSet/>
      <dgm:spPr/>
      <dgm:t>
        <a:bodyPr/>
        <a:lstStyle/>
        <a:p>
          <a:endParaRPr lang="en-US"/>
        </a:p>
      </dgm:t>
    </dgm:pt>
    <dgm:pt modelId="{250AF51F-A08F-40BE-80D0-2E55379C59C8}" type="sibTrans" cxnId="{B2335E36-1D9F-46AB-A440-74E2E1F0EE12}">
      <dgm:prSet/>
      <dgm:spPr/>
      <dgm:t>
        <a:bodyPr/>
        <a:lstStyle/>
        <a:p>
          <a:endParaRPr lang="en-US"/>
        </a:p>
      </dgm:t>
    </dgm:pt>
    <dgm:pt modelId="{F353CCDB-0EB6-46F9-A272-31F010FC7C00}">
      <dgm:prSet custT="1"/>
      <dgm:spPr/>
      <dgm:t>
        <a:bodyPr/>
        <a:lstStyle/>
        <a:p>
          <a:r>
            <a:rPr lang="en-US" sz="1400" dirty="0"/>
            <a:t>Outside air dampers introduce as much outdoor air as possible without negatively affecting space temperatures.</a:t>
          </a:r>
        </a:p>
      </dgm:t>
    </dgm:pt>
    <dgm:pt modelId="{B0786D32-1905-41E2-A79D-72F19AC7A264}" type="parTrans" cxnId="{19FF32E8-D40C-4929-AD5B-B8FEDF60452B}">
      <dgm:prSet/>
      <dgm:spPr/>
      <dgm:t>
        <a:bodyPr/>
        <a:lstStyle/>
        <a:p>
          <a:endParaRPr lang="en-US"/>
        </a:p>
      </dgm:t>
    </dgm:pt>
    <dgm:pt modelId="{F27E90A8-B1EE-4D03-BF77-58C0CD1929DB}" type="sibTrans" cxnId="{19FF32E8-D40C-4929-AD5B-B8FEDF60452B}">
      <dgm:prSet/>
      <dgm:spPr/>
      <dgm:t>
        <a:bodyPr/>
        <a:lstStyle/>
        <a:p>
          <a:endParaRPr lang="en-US"/>
        </a:p>
      </dgm:t>
    </dgm:pt>
    <dgm:pt modelId="{D7E754BD-0BFA-4770-BE66-C7F0578396AB}">
      <dgm:prSet custT="1"/>
      <dgm:spPr/>
      <dgm:t>
        <a:bodyPr/>
        <a:lstStyle/>
        <a:p>
          <a:r>
            <a:rPr lang="en-US" sz="1600" b="1" dirty="0"/>
            <a:t>Each space in the campuses has been evaluated for proper ventilation and deficiencies.   Portable HEPA filtration devices are provided to areas deemed insufficient or of higher risk.</a:t>
          </a:r>
        </a:p>
      </dgm:t>
    </dgm:pt>
    <dgm:pt modelId="{5165BB98-4E72-4EAC-A27C-F0CF6212DB7D}" type="parTrans" cxnId="{F932254A-6CE2-4DAE-86D8-36E61CA46C21}">
      <dgm:prSet/>
      <dgm:spPr/>
      <dgm:t>
        <a:bodyPr/>
        <a:lstStyle/>
        <a:p>
          <a:endParaRPr lang="en-US"/>
        </a:p>
      </dgm:t>
    </dgm:pt>
    <dgm:pt modelId="{54193129-6D42-4A48-8104-1C2139F713F1}" type="sibTrans" cxnId="{F932254A-6CE2-4DAE-86D8-36E61CA46C21}">
      <dgm:prSet/>
      <dgm:spPr/>
      <dgm:t>
        <a:bodyPr/>
        <a:lstStyle/>
        <a:p>
          <a:endParaRPr lang="en-US"/>
        </a:p>
      </dgm:t>
    </dgm:pt>
    <dgm:pt modelId="{C129A14B-257F-4425-9B4A-1C602530C19C}">
      <dgm:prSet custT="1"/>
      <dgm:spPr/>
      <dgm:t>
        <a:bodyPr/>
        <a:lstStyle/>
        <a:p>
          <a:r>
            <a:rPr lang="en-US" sz="1400" kern="1200" dirty="0">
              <a:solidFill>
                <a:prstClr val="black">
                  <a:hueOff val="0"/>
                  <a:satOff val="0"/>
                  <a:lumOff val="0"/>
                  <a:alphaOff val="0"/>
                </a:prstClr>
              </a:solidFill>
              <a:latin typeface="Calibri" panose="020F0502020204030204"/>
              <a:ea typeface="+mn-ea"/>
              <a:cs typeface="+mn-cs"/>
            </a:rPr>
            <a:t>Not on BMS – and small portable or ancillary buildings; SKY B9, B10, B14, B19; CSM – B33; CAN B19-21</a:t>
          </a:r>
        </a:p>
      </dgm:t>
    </dgm:pt>
    <dgm:pt modelId="{8DB5FC72-2F7D-42F1-BC34-3527582F7434}" type="parTrans" cxnId="{B862F77F-12DC-4B3F-BEE7-7A4A7EBDD21E}">
      <dgm:prSet/>
      <dgm:spPr/>
      <dgm:t>
        <a:bodyPr/>
        <a:lstStyle/>
        <a:p>
          <a:endParaRPr lang="en-US"/>
        </a:p>
      </dgm:t>
    </dgm:pt>
    <dgm:pt modelId="{19A4E1F9-C0BB-444A-B8B9-FD6DEC00A24D}" type="sibTrans" cxnId="{B862F77F-12DC-4B3F-BEE7-7A4A7EBDD21E}">
      <dgm:prSet/>
      <dgm:spPr/>
      <dgm:t>
        <a:bodyPr/>
        <a:lstStyle/>
        <a:p>
          <a:endParaRPr lang="en-US"/>
        </a:p>
      </dgm:t>
    </dgm:pt>
    <dgm:pt modelId="{1510C27E-A0D1-46CB-832E-8E0D91C1D750}">
      <dgm:prSet/>
      <dgm:spPr/>
      <dgm:t>
        <a:bodyPr/>
        <a:lstStyle/>
        <a:p>
          <a:endParaRPr lang="en-US" dirty="0"/>
        </a:p>
      </dgm:t>
    </dgm:pt>
    <dgm:pt modelId="{17E50155-3DFA-4D99-B9D9-47C20FF70982}" type="parTrans" cxnId="{EE9E82D1-F445-421A-8842-DF3CAE8B7F5C}">
      <dgm:prSet/>
      <dgm:spPr/>
      <dgm:t>
        <a:bodyPr/>
        <a:lstStyle/>
        <a:p>
          <a:endParaRPr lang="en-US"/>
        </a:p>
      </dgm:t>
    </dgm:pt>
    <dgm:pt modelId="{80BC4BF9-3EAD-4E2A-9C49-1AB8CD310245}" type="sibTrans" cxnId="{EE9E82D1-F445-421A-8842-DF3CAE8B7F5C}">
      <dgm:prSet/>
      <dgm:spPr/>
      <dgm:t>
        <a:bodyPr/>
        <a:lstStyle/>
        <a:p>
          <a:endParaRPr lang="en-US"/>
        </a:p>
      </dgm:t>
    </dgm:pt>
    <dgm:pt modelId="{53B6C3D2-0C51-4C16-B32E-AEA331F7B687}">
      <dgm:prSet custT="1"/>
      <dgm:spPr/>
      <dgm:t>
        <a:bodyPr/>
        <a:lstStyle/>
        <a:p>
          <a:r>
            <a:rPr lang="en-US" sz="1400" kern="1200" dirty="0">
              <a:solidFill>
                <a:prstClr val="black">
                  <a:hueOff val="0"/>
                  <a:satOff val="0"/>
                  <a:lumOff val="0"/>
                  <a:alphaOff val="0"/>
                </a:prstClr>
              </a:solidFill>
              <a:latin typeface="Calibri" panose="020F0502020204030204"/>
              <a:ea typeface="+mn-ea"/>
              <a:cs typeface="+mn-cs"/>
            </a:rPr>
            <a:t>BMS provides monitoring, control, and trending of most systems and thousands of data points across the campus to ensure proper system function</a:t>
          </a:r>
        </a:p>
      </dgm:t>
    </dgm:pt>
    <dgm:pt modelId="{B9C86945-697F-45D2-A0A5-3283ADC120BA}" type="parTrans" cxnId="{F9744E42-9956-4B54-B3E6-6FF75C94DBD1}">
      <dgm:prSet/>
      <dgm:spPr/>
      <dgm:t>
        <a:bodyPr/>
        <a:lstStyle/>
        <a:p>
          <a:endParaRPr lang="en-US"/>
        </a:p>
      </dgm:t>
    </dgm:pt>
    <dgm:pt modelId="{20F89C39-406C-46A9-B29D-72E243DD11B0}" type="sibTrans" cxnId="{F9744E42-9956-4B54-B3E6-6FF75C94DBD1}">
      <dgm:prSet/>
      <dgm:spPr/>
      <dgm:t>
        <a:bodyPr/>
        <a:lstStyle/>
        <a:p>
          <a:endParaRPr lang="en-US"/>
        </a:p>
      </dgm:t>
    </dgm:pt>
    <dgm:pt modelId="{ADD5B517-F353-4A6C-B6EC-86E3B262EF59}">
      <dgm:prSet custT="1"/>
      <dgm:spPr/>
      <dgm:t>
        <a:bodyPr/>
        <a:lstStyle/>
        <a:p>
          <a:r>
            <a:rPr lang="en-US" sz="1400" kern="1200" dirty="0">
              <a:solidFill>
                <a:prstClr val="black">
                  <a:hueOff val="0"/>
                  <a:satOff val="0"/>
                  <a:lumOff val="0"/>
                  <a:alphaOff val="0"/>
                </a:prstClr>
              </a:solidFill>
              <a:latin typeface="Calibri" panose="020F0502020204030204"/>
              <a:ea typeface="+mn-ea"/>
              <a:cs typeface="+mn-cs"/>
            </a:rPr>
            <a:t>Deficiencies are addressed</a:t>
          </a:r>
        </a:p>
      </dgm:t>
    </dgm:pt>
    <dgm:pt modelId="{05A88DD8-8CA8-4F11-97A5-A9C898CE0770}" type="parTrans" cxnId="{1AAD8317-0713-47AE-ACDA-AE9D9844F22D}">
      <dgm:prSet/>
      <dgm:spPr/>
      <dgm:t>
        <a:bodyPr/>
        <a:lstStyle/>
        <a:p>
          <a:endParaRPr lang="en-US"/>
        </a:p>
      </dgm:t>
    </dgm:pt>
    <dgm:pt modelId="{AD8C3E84-8F08-41EF-8A42-765495FF86E9}" type="sibTrans" cxnId="{1AAD8317-0713-47AE-ACDA-AE9D9844F22D}">
      <dgm:prSet/>
      <dgm:spPr/>
      <dgm:t>
        <a:bodyPr/>
        <a:lstStyle/>
        <a:p>
          <a:endParaRPr lang="en-US"/>
        </a:p>
      </dgm:t>
    </dgm:pt>
    <dgm:pt modelId="{71EB9BE0-1973-42C0-8121-C811100DC1C5}">
      <dgm:prSet custT="1"/>
      <dgm:spPr/>
      <dgm:t>
        <a:bodyPr/>
        <a:lstStyle/>
        <a:p>
          <a:endParaRPr lang="en-US" sz="1400" b="1" dirty="0"/>
        </a:p>
      </dgm:t>
    </dgm:pt>
    <dgm:pt modelId="{473BC537-83D6-44E9-95ED-7CC4B37B042C}" type="parTrans" cxnId="{899FAFAA-12B8-460E-A671-E54628E8B145}">
      <dgm:prSet/>
      <dgm:spPr/>
      <dgm:t>
        <a:bodyPr/>
        <a:lstStyle/>
        <a:p>
          <a:endParaRPr lang="en-US"/>
        </a:p>
      </dgm:t>
    </dgm:pt>
    <dgm:pt modelId="{736A0263-525F-4DF9-B4AE-BFC26175617E}" type="sibTrans" cxnId="{899FAFAA-12B8-460E-A671-E54628E8B145}">
      <dgm:prSet/>
      <dgm:spPr/>
      <dgm:t>
        <a:bodyPr/>
        <a:lstStyle/>
        <a:p>
          <a:endParaRPr lang="en-US"/>
        </a:p>
      </dgm:t>
    </dgm:pt>
    <dgm:pt modelId="{CF7F4128-C52C-4EBA-AA8E-BE13A246966E}">
      <dgm:prSet/>
      <dgm:spPr/>
      <dgm:t>
        <a:bodyPr/>
        <a:lstStyle/>
        <a:p>
          <a:r>
            <a:rPr lang="en-US" dirty="0"/>
            <a:t>Air scrubbers are proven effective but do require regular filter changes and other preventative maintenance steps to ensure optimal performance</a:t>
          </a:r>
        </a:p>
      </dgm:t>
    </dgm:pt>
    <dgm:pt modelId="{575AF0A9-A82E-497B-B1DB-C2E69AEA7FE0}" type="parTrans" cxnId="{37D99933-0CED-49B5-A23D-BF203D63170A}">
      <dgm:prSet/>
      <dgm:spPr/>
      <dgm:t>
        <a:bodyPr/>
        <a:lstStyle/>
        <a:p>
          <a:endParaRPr lang="en-US"/>
        </a:p>
      </dgm:t>
    </dgm:pt>
    <dgm:pt modelId="{BDFAC620-2DFD-4FB4-877F-56D4C3B733AD}" type="sibTrans" cxnId="{37D99933-0CED-49B5-A23D-BF203D63170A}">
      <dgm:prSet/>
      <dgm:spPr/>
      <dgm:t>
        <a:bodyPr/>
        <a:lstStyle/>
        <a:p>
          <a:endParaRPr lang="en-US"/>
        </a:p>
      </dgm:t>
    </dgm:pt>
    <dgm:pt modelId="{1713E44E-FF4B-4A9A-89C7-D2D3AC81C850}">
      <dgm:prSet/>
      <dgm:spPr/>
      <dgm:t>
        <a:bodyPr/>
        <a:lstStyle/>
        <a:p>
          <a:endParaRPr lang="en-US" dirty="0"/>
        </a:p>
      </dgm:t>
    </dgm:pt>
    <dgm:pt modelId="{7C793BA2-4007-46D1-9D18-62CE1EC88D72}" type="parTrans" cxnId="{ED80381D-D588-4A2D-863E-B626785DD4E6}">
      <dgm:prSet/>
      <dgm:spPr/>
      <dgm:t>
        <a:bodyPr/>
        <a:lstStyle/>
        <a:p>
          <a:endParaRPr lang="en-US"/>
        </a:p>
      </dgm:t>
    </dgm:pt>
    <dgm:pt modelId="{CF3E8786-C212-4F7C-B5EC-5D7268C500C0}" type="sibTrans" cxnId="{ED80381D-D588-4A2D-863E-B626785DD4E6}">
      <dgm:prSet/>
      <dgm:spPr/>
      <dgm:t>
        <a:bodyPr/>
        <a:lstStyle/>
        <a:p>
          <a:endParaRPr lang="en-US"/>
        </a:p>
      </dgm:t>
    </dgm:pt>
    <dgm:pt modelId="{BB06F38A-AAB8-4AA1-8432-4B5F9F2D51B6}" type="pres">
      <dgm:prSet presAssocID="{240C3AD7-3B64-48D2-AE7F-05819FD4F146}" presName="Name0" presStyleCnt="0">
        <dgm:presLayoutVars>
          <dgm:dir/>
          <dgm:animLvl val="lvl"/>
          <dgm:resizeHandles/>
        </dgm:presLayoutVars>
      </dgm:prSet>
      <dgm:spPr/>
    </dgm:pt>
    <dgm:pt modelId="{79953E16-CFFC-49AB-AA60-2A59C3281DBD}" type="pres">
      <dgm:prSet presAssocID="{F35CCB91-2F8A-4CF7-8CEB-06F6873DBB24}" presName="linNode" presStyleCnt="0"/>
      <dgm:spPr/>
    </dgm:pt>
    <dgm:pt modelId="{E769B09E-C4DD-4993-B679-F7D0D50CED45}" type="pres">
      <dgm:prSet presAssocID="{F35CCB91-2F8A-4CF7-8CEB-06F6873DBB24}" presName="parentShp" presStyleLbl="node1" presStyleIdx="0" presStyleCnt="5">
        <dgm:presLayoutVars>
          <dgm:bulletEnabled val="1"/>
        </dgm:presLayoutVars>
      </dgm:prSet>
      <dgm:spPr/>
    </dgm:pt>
    <dgm:pt modelId="{CA6A3BF5-7C9C-4A0B-AA76-FD1CBA7FE415}" type="pres">
      <dgm:prSet presAssocID="{F35CCB91-2F8A-4CF7-8CEB-06F6873DBB24}" presName="childShp" presStyleLbl="bgAccFollowNode1" presStyleIdx="0" presStyleCnt="5">
        <dgm:presLayoutVars>
          <dgm:bulletEnabled val="1"/>
        </dgm:presLayoutVars>
      </dgm:prSet>
      <dgm:spPr/>
    </dgm:pt>
    <dgm:pt modelId="{D3DAAD0F-5A4A-458D-B341-E20A9CE09EB3}" type="pres">
      <dgm:prSet presAssocID="{638EA6D2-1629-4EE9-923E-EC1F44FC824C}" presName="spacing" presStyleCnt="0"/>
      <dgm:spPr/>
    </dgm:pt>
    <dgm:pt modelId="{88943BCD-E0C8-473F-A5A0-94895EB53A4B}" type="pres">
      <dgm:prSet presAssocID="{8C9BD223-2A0E-4B00-B46A-594615422D88}" presName="linNode" presStyleCnt="0"/>
      <dgm:spPr/>
    </dgm:pt>
    <dgm:pt modelId="{122B0E6F-B0BA-499C-87C9-1CFB00A86558}" type="pres">
      <dgm:prSet presAssocID="{8C9BD223-2A0E-4B00-B46A-594615422D88}" presName="parentShp" presStyleLbl="node1" presStyleIdx="1" presStyleCnt="5">
        <dgm:presLayoutVars>
          <dgm:bulletEnabled val="1"/>
        </dgm:presLayoutVars>
      </dgm:prSet>
      <dgm:spPr/>
    </dgm:pt>
    <dgm:pt modelId="{816EA3A5-2A4F-462D-B504-95625FF39EA6}" type="pres">
      <dgm:prSet presAssocID="{8C9BD223-2A0E-4B00-B46A-594615422D88}" presName="childShp" presStyleLbl="bgAccFollowNode1" presStyleIdx="1" presStyleCnt="5">
        <dgm:presLayoutVars>
          <dgm:bulletEnabled val="1"/>
        </dgm:presLayoutVars>
      </dgm:prSet>
      <dgm:spPr/>
    </dgm:pt>
    <dgm:pt modelId="{7CEB3A9D-4CEC-40EA-8D74-66A033375DED}" type="pres">
      <dgm:prSet presAssocID="{9B76086E-1383-4E21-91D2-967E135A84F8}" presName="spacing" presStyleCnt="0"/>
      <dgm:spPr/>
    </dgm:pt>
    <dgm:pt modelId="{9FE0AB4A-644D-4FF3-8B58-AD1332786425}" type="pres">
      <dgm:prSet presAssocID="{68EE4C3C-7DE2-47DA-B15B-CDE5D46B3698}" presName="linNode" presStyleCnt="0"/>
      <dgm:spPr/>
    </dgm:pt>
    <dgm:pt modelId="{572FF1CF-EA84-4313-8740-7D5CE8489502}" type="pres">
      <dgm:prSet presAssocID="{68EE4C3C-7DE2-47DA-B15B-CDE5D46B3698}" presName="parentShp" presStyleLbl="node1" presStyleIdx="2" presStyleCnt="5" custLinFactNeighborY="3890">
        <dgm:presLayoutVars>
          <dgm:bulletEnabled val="1"/>
        </dgm:presLayoutVars>
      </dgm:prSet>
      <dgm:spPr/>
    </dgm:pt>
    <dgm:pt modelId="{3B871421-4251-440F-A892-BA7884518441}" type="pres">
      <dgm:prSet presAssocID="{68EE4C3C-7DE2-47DA-B15B-CDE5D46B3698}" presName="childShp" presStyleLbl="bgAccFollowNode1" presStyleIdx="2" presStyleCnt="5" custLinFactNeighborX="0" custLinFactNeighborY="3159">
        <dgm:presLayoutVars>
          <dgm:bulletEnabled val="1"/>
        </dgm:presLayoutVars>
      </dgm:prSet>
      <dgm:spPr/>
    </dgm:pt>
    <dgm:pt modelId="{34E7C586-6EA5-4D8E-B36D-B6C0139C3B0E}" type="pres">
      <dgm:prSet presAssocID="{93E666B9-CDB3-4DCA-9DF0-B4E22A289BDE}" presName="spacing" presStyleCnt="0"/>
      <dgm:spPr/>
    </dgm:pt>
    <dgm:pt modelId="{31892600-7DF1-4AED-9F9D-DC0C230DB856}" type="pres">
      <dgm:prSet presAssocID="{D7E754BD-0BFA-4770-BE66-C7F0578396AB}" presName="linNode" presStyleCnt="0"/>
      <dgm:spPr/>
    </dgm:pt>
    <dgm:pt modelId="{449CB656-2645-4078-AB8B-74F8C15F12E8}" type="pres">
      <dgm:prSet presAssocID="{D7E754BD-0BFA-4770-BE66-C7F0578396AB}" presName="parentShp" presStyleLbl="node1" presStyleIdx="3" presStyleCnt="5">
        <dgm:presLayoutVars>
          <dgm:bulletEnabled val="1"/>
        </dgm:presLayoutVars>
      </dgm:prSet>
      <dgm:spPr/>
    </dgm:pt>
    <dgm:pt modelId="{B0CA939B-117E-4230-BF2D-30FA3DCC06C8}" type="pres">
      <dgm:prSet presAssocID="{D7E754BD-0BFA-4770-BE66-C7F0578396AB}" presName="childShp" presStyleLbl="bgAccFollowNode1" presStyleIdx="3" presStyleCnt="5" custScaleY="97193" custLinFactNeighborX="245" custLinFactNeighborY="-5518">
        <dgm:presLayoutVars>
          <dgm:bulletEnabled val="1"/>
        </dgm:presLayoutVars>
      </dgm:prSet>
      <dgm:spPr/>
    </dgm:pt>
    <dgm:pt modelId="{8A914294-5B78-4BFE-9013-003339EA66D2}" type="pres">
      <dgm:prSet presAssocID="{54193129-6D42-4A48-8104-1C2139F713F1}" presName="spacing" presStyleCnt="0"/>
      <dgm:spPr/>
    </dgm:pt>
    <dgm:pt modelId="{8CA16E45-41C0-4A5D-924E-588EC4AEC55C}" type="pres">
      <dgm:prSet presAssocID="{54CB9B71-81A7-4599-A015-E7D4950652BC}" presName="linNode" presStyleCnt="0"/>
      <dgm:spPr/>
    </dgm:pt>
    <dgm:pt modelId="{715480F7-6A1E-438F-AD46-59939EBE8760}" type="pres">
      <dgm:prSet presAssocID="{54CB9B71-81A7-4599-A015-E7D4950652BC}" presName="parentShp" presStyleLbl="node1" presStyleIdx="4" presStyleCnt="5">
        <dgm:presLayoutVars>
          <dgm:bulletEnabled val="1"/>
        </dgm:presLayoutVars>
      </dgm:prSet>
      <dgm:spPr/>
    </dgm:pt>
    <dgm:pt modelId="{1AEF1981-8B9F-4A34-9725-4F5BC1E32DF2}" type="pres">
      <dgm:prSet presAssocID="{54CB9B71-81A7-4599-A015-E7D4950652BC}" presName="childShp" presStyleLbl="bgAccFollowNode1" presStyleIdx="4" presStyleCnt="5" custScaleY="110273">
        <dgm:presLayoutVars>
          <dgm:bulletEnabled val="1"/>
        </dgm:presLayoutVars>
      </dgm:prSet>
      <dgm:spPr/>
    </dgm:pt>
  </dgm:ptLst>
  <dgm:cxnLst>
    <dgm:cxn modelId="{33E31307-9ED1-475A-B342-0A75159D60DD}" type="presOf" srcId="{68EE4C3C-7DE2-47DA-B15B-CDE5D46B3698}" destId="{572FF1CF-EA84-4313-8740-7D5CE8489502}" srcOrd="0" destOrd="0" presId="urn:microsoft.com/office/officeart/2005/8/layout/vList6"/>
    <dgm:cxn modelId="{015C2509-252A-48F0-8B4C-E2875CBF0F9A}" type="presOf" srcId="{53B6C3D2-0C51-4C16-B32E-AEA331F7B687}" destId="{3B871421-4251-440F-A892-BA7884518441}" srcOrd="0" destOrd="1" presId="urn:microsoft.com/office/officeart/2005/8/layout/vList6"/>
    <dgm:cxn modelId="{0AD2AB13-7F1D-4625-B582-F6CDF80E4E77}" type="presOf" srcId="{F353CCDB-0EB6-46F9-A272-31F010FC7C00}" destId="{816EA3A5-2A4F-462D-B504-95625FF39EA6}" srcOrd="0" destOrd="1" presId="urn:microsoft.com/office/officeart/2005/8/layout/vList6"/>
    <dgm:cxn modelId="{1AAD8317-0713-47AE-ACDA-AE9D9844F22D}" srcId="{D7E754BD-0BFA-4770-BE66-C7F0578396AB}" destId="{ADD5B517-F353-4A6C-B6EC-86E3B262EF59}" srcOrd="2" destOrd="0" parTransId="{05A88DD8-8CA8-4F11-97A5-A9C898CE0770}" sibTransId="{AD8C3E84-8F08-41EF-8A42-765495FF86E9}"/>
    <dgm:cxn modelId="{B8DE111C-058D-41C9-A613-2EA953B0CD02}" srcId="{240C3AD7-3B64-48D2-AE7F-05819FD4F146}" destId="{8C9BD223-2A0E-4B00-B46A-594615422D88}" srcOrd="1" destOrd="0" parTransId="{0E097AF3-2A01-41AE-98BE-E5CEF120A33F}" sibTransId="{9B76086E-1383-4E21-91D2-967E135A84F8}"/>
    <dgm:cxn modelId="{ED80381D-D588-4A2D-863E-B626785DD4E6}" srcId="{54CB9B71-81A7-4599-A015-E7D4950652BC}" destId="{1713E44E-FF4B-4A9A-89C7-D2D3AC81C850}" srcOrd="0" destOrd="0" parTransId="{7C793BA2-4007-46D1-9D18-62CE1EC88D72}" sibTransId="{CF3E8786-C212-4F7C-B5EC-5D7268C500C0}"/>
    <dgm:cxn modelId="{C4E7741E-1723-49C8-9F74-779F0D4CB8FB}" srcId="{240C3AD7-3B64-48D2-AE7F-05819FD4F146}" destId="{68EE4C3C-7DE2-47DA-B15B-CDE5D46B3698}" srcOrd="2" destOrd="0" parTransId="{5CB30B41-2D30-4D5C-8013-D3D0D7DAD0D1}" sibTransId="{93E666B9-CDB3-4DCA-9DF0-B4E22A289BDE}"/>
    <dgm:cxn modelId="{28A0A724-3C57-4B2E-87CB-BF0648090196}" srcId="{240C3AD7-3B64-48D2-AE7F-05819FD4F146}" destId="{F35CCB91-2F8A-4CF7-8CEB-06F6873DBB24}" srcOrd="0" destOrd="0" parTransId="{0AE00037-2AB0-490B-AC8C-BD7288CDECBB}" sibTransId="{638EA6D2-1629-4EE9-923E-EC1F44FC824C}"/>
    <dgm:cxn modelId="{37D99933-0CED-49B5-A23D-BF203D63170A}" srcId="{54CB9B71-81A7-4599-A015-E7D4950652BC}" destId="{CF7F4128-C52C-4EBA-AA8E-BE13A246966E}" srcOrd="1" destOrd="0" parTransId="{575AF0A9-A82E-497B-B1DB-C2E69AEA7FE0}" sibTransId="{BDFAC620-2DFD-4FB4-877F-56D4C3B733AD}"/>
    <dgm:cxn modelId="{B2335E36-1D9F-46AB-A440-74E2E1F0EE12}" srcId="{D7E754BD-0BFA-4770-BE66-C7F0578396AB}" destId="{437A0DE1-D909-4B15-89B0-7847B4C3B28B}" srcOrd="1" destOrd="0" parTransId="{6F1BFCBA-DFB7-4166-89BB-1F60BB8EDEF4}" sibTransId="{250AF51F-A08F-40BE-80D0-2E55379C59C8}"/>
    <dgm:cxn modelId="{F9744E42-9956-4B54-B3E6-6FF75C94DBD1}" srcId="{68EE4C3C-7DE2-47DA-B15B-CDE5D46B3698}" destId="{53B6C3D2-0C51-4C16-B32E-AEA331F7B687}" srcOrd="1" destOrd="0" parTransId="{B9C86945-697F-45D2-A0A5-3283ADC120BA}" sibTransId="{20F89C39-406C-46A9-B29D-72E243DD11B0}"/>
    <dgm:cxn modelId="{F932254A-6CE2-4DAE-86D8-36E61CA46C21}" srcId="{240C3AD7-3B64-48D2-AE7F-05819FD4F146}" destId="{D7E754BD-0BFA-4770-BE66-C7F0578396AB}" srcOrd="3" destOrd="0" parTransId="{5165BB98-4E72-4EAC-A27C-F0CF6212DB7D}" sibTransId="{54193129-6D42-4A48-8104-1C2139F713F1}"/>
    <dgm:cxn modelId="{9561836A-6B57-4B92-97ED-B6CFCB284766}" srcId="{F35CCB91-2F8A-4CF7-8CEB-06F6873DBB24}" destId="{67E6F5A6-C31D-4856-95F8-614D19EF15F1}" srcOrd="2" destOrd="0" parTransId="{DDD0F9C6-07F1-4721-B609-3B75CFE2C539}" sibTransId="{747501F9-B4DD-49AA-BF9C-E6FF133E1CF8}"/>
    <dgm:cxn modelId="{5C79896C-53F3-4384-85B0-56B9DD286190}" type="presOf" srcId="{ADD5B517-F353-4A6C-B6EC-86E3B262EF59}" destId="{B0CA939B-117E-4230-BF2D-30FA3DCC06C8}" srcOrd="0" destOrd="2" presId="urn:microsoft.com/office/officeart/2005/8/layout/vList6"/>
    <dgm:cxn modelId="{E95AC550-A820-4EA0-867E-83C6CE7640CA}" type="presOf" srcId="{1510C27E-A0D1-46CB-832E-8E0D91C1D750}" destId="{1AEF1981-8B9F-4A34-9725-4F5BC1E32DF2}" srcOrd="0" destOrd="2" presId="urn:microsoft.com/office/officeart/2005/8/layout/vList6"/>
    <dgm:cxn modelId="{F812767B-1110-47B9-9F30-7815EA9C1606}" type="presOf" srcId="{82A6B171-C559-40CF-A2D9-11B953A12F80}" destId="{B0CA939B-117E-4230-BF2D-30FA3DCC06C8}" srcOrd="0" destOrd="0" presId="urn:microsoft.com/office/officeart/2005/8/layout/vList6"/>
    <dgm:cxn modelId="{B862F77F-12DC-4B3F-BEE7-7A4A7EBDD21E}" srcId="{68EE4C3C-7DE2-47DA-B15B-CDE5D46B3698}" destId="{C129A14B-257F-4425-9B4A-1C602530C19C}" srcOrd="0" destOrd="0" parTransId="{8DB5FC72-2F7D-42F1-BC34-3527582F7434}" sibTransId="{19A4E1F9-C0BB-444A-B8B9-FD6DEC00A24D}"/>
    <dgm:cxn modelId="{CD6D4A80-8B94-41CE-9E96-42F1BCC20A82}" type="presOf" srcId="{CF7F4128-C52C-4EBA-AA8E-BE13A246966E}" destId="{1AEF1981-8B9F-4A34-9725-4F5BC1E32DF2}" srcOrd="0" destOrd="1" presId="urn:microsoft.com/office/officeart/2005/8/layout/vList6"/>
    <dgm:cxn modelId="{1AF28A87-7DC4-45E3-8731-5B4A0E9AEFBA}" type="presOf" srcId="{67E6F5A6-C31D-4856-95F8-614D19EF15F1}" destId="{CA6A3BF5-7C9C-4A0B-AA76-FD1CBA7FE415}" srcOrd="0" destOrd="2" presId="urn:microsoft.com/office/officeart/2005/8/layout/vList6"/>
    <dgm:cxn modelId="{81C2278E-75E3-49A9-9CA7-79B91700ED09}" srcId="{D7E754BD-0BFA-4770-BE66-C7F0578396AB}" destId="{82A6B171-C559-40CF-A2D9-11B953A12F80}" srcOrd="0" destOrd="0" parTransId="{BC5BCD5A-5B7B-46DD-87D2-A36BDFB8DA75}" sibTransId="{81E5ACE8-035A-4846-955B-F1E68BAC32BF}"/>
    <dgm:cxn modelId="{0303C09C-277B-4A53-967B-6C42DBE0C4EA}" type="presOf" srcId="{D7E754BD-0BFA-4770-BE66-C7F0578396AB}" destId="{449CB656-2645-4078-AB8B-74F8C15F12E8}" srcOrd="0" destOrd="0" presId="urn:microsoft.com/office/officeart/2005/8/layout/vList6"/>
    <dgm:cxn modelId="{A1E3F59D-8C24-477F-9478-5F47CCE1182E}" type="presOf" srcId="{240C3AD7-3B64-48D2-AE7F-05819FD4F146}" destId="{BB06F38A-AAB8-4AA1-8432-4B5F9F2D51B6}" srcOrd="0" destOrd="0" presId="urn:microsoft.com/office/officeart/2005/8/layout/vList6"/>
    <dgm:cxn modelId="{41092DA7-5CB6-4962-BCA7-247115A182CE}" type="presOf" srcId="{437A0DE1-D909-4B15-89B0-7847B4C3B28B}" destId="{B0CA939B-117E-4230-BF2D-30FA3DCC06C8}" srcOrd="0" destOrd="1" presId="urn:microsoft.com/office/officeart/2005/8/layout/vList6"/>
    <dgm:cxn modelId="{899FAFAA-12B8-460E-A671-E54628E8B145}" srcId="{F35CCB91-2F8A-4CF7-8CEB-06F6873DBB24}" destId="{71EB9BE0-1973-42C0-8121-C811100DC1C5}" srcOrd="0" destOrd="0" parTransId="{473BC537-83D6-44E9-95ED-7CC4B37B042C}" sibTransId="{736A0263-525F-4DF9-B4AE-BFC26175617E}"/>
    <dgm:cxn modelId="{BDE5F4AD-4871-4A9E-93CD-632B6768DC5C}" srcId="{F35CCB91-2F8A-4CF7-8CEB-06F6873DBB24}" destId="{FB476663-C2A4-4FAC-84D5-7F43C7F2B788}" srcOrd="1" destOrd="0" parTransId="{C1DD63CB-04FF-4957-8F56-3A949D3684D6}" sibTransId="{A3BB9177-6D11-41F5-8AAF-29EFFDD3E678}"/>
    <dgm:cxn modelId="{27B364B3-472E-458F-80CB-83FDCE0DC0F3}" type="presOf" srcId="{1713E44E-FF4B-4A9A-89C7-D2D3AC81C850}" destId="{1AEF1981-8B9F-4A34-9725-4F5BC1E32DF2}" srcOrd="0" destOrd="0" presId="urn:microsoft.com/office/officeart/2005/8/layout/vList6"/>
    <dgm:cxn modelId="{F9A395B4-C64E-408D-802B-264CF75FF134}" type="presOf" srcId="{71EB9BE0-1973-42C0-8121-C811100DC1C5}" destId="{CA6A3BF5-7C9C-4A0B-AA76-FD1CBA7FE415}" srcOrd="0" destOrd="0" presId="urn:microsoft.com/office/officeart/2005/8/layout/vList6"/>
    <dgm:cxn modelId="{756013BD-2673-487C-9CF8-674A3650E19E}" srcId="{8C9BD223-2A0E-4B00-B46A-594615422D88}" destId="{339CB11B-B76B-44B1-A91E-79A5DD7FC844}" srcOrd="0" destOrd="0" parTransId="{7C51C32C-8362-4615-B8D3-A15E51E62EA8}" sibTransId="{8BCF8B8B-9491-4B6E-8FAC-7AB59708D37B}"/>
    <dgm:cxn modelId="{23BA2EBD-91B0-414B-ACC9-D1DAEE7495DD}" type="presOf" srcId="{8C9BD223-2A0E-4B00-B46A-594615422D88}" destId="{122B0E6F-B0BA-499C-87C9-1CFB00A86558}" srcOrd="0" destOrd="0" presId="urn:microsoft.com/office/officeart/2005/8/layout/vList6"/>
    <dgm:cxn modelId="{E2ADF9C0-FC35-4DCB-97DE-2D506F0D2CBE}" type="presOf" srcId="{F35CCB91-2F8A-4CF7-8CEB-06F6873DBB24}" destId="{E769B09E-C4DD-4993-B679-F7D0D50CED45}" srcOrd="0" destOrd="0" presId="urn:microsoft.com/office/officeart/2005/8/layout/vList6"/>
    <dgm:cxn modelId="{1254B5CA-2669-4029-9AF2-AF4BA5905A63}" type="presOf" srcId="{C129A14B-257F-4425-9B4A-1C602530C19C}" destId="{3B871421-4251-440F-A892-BA7884518441}" srcOrd="0" destOrd="0" presId="urn:microsoft.com/office/officeart/2005/8/layout/vList6"/>
    <dgm:cxn modelId="{EE9E82D1-F445-421A-8842-DF3CAE8B7F5C}" srcId="{54CB9B71-81A7-4599-A015-E7D4950652BC}" destId="{1510C27E-A0D1-46CB-832E-8E0D91C1D750}" srcOrd="2" destOrd="0" parTransId="{17E50155-3DFA-4D99-B9D9-47C20FF70982}" sibTransId="{80BC4BF9-3EAD-4E2A-9C49-1AB8CD310245}"/>
    <dgm:cxn modelId="{ABA08ED1-3811-418E-B223-F031F42A228D}" type="presOf" srcId="{54CB9B71-81A7-4599-A015-E7D4950652BC}" destId="{715480F7-6A1E-438F-AD46-59939EBE8760}" srcOrd="0" destOrd="0" presId="urn:microsoft.com/office/officeart/2005/8/layout/vList6"/>
    <dgm:cxn modelId="{06F1E7D5-E825-45F7-9437-9FD7C990A285}" type="presOf" srcId="{339CB11B-B76B-44B1-A91E-79A5DD7FC844}" destId="{816EA3A5-2A4F-462D-B504-95625FF39EA6}" srcOrd="0" destOrd="0" presId="urn:microsoft.com/office/officeart/2005/8/layout/vList6"/>
    <dgm:cxn modelId="{19FF32E8-D40C-4929-AD5B-B8FEDF60452B}" srcId="{8C9BD223-2A0E-4B00-B46A-594615422D88}" destId="{F353CCDB-0EB6-46F9-A272-31F010FC7C00}" srcOrd="1" destOrd="0" parTransId="{B0786D32-1905-41E2-A79D-72F19AC7A264}" sibTransId="{F27E90A8-B1EE-4D03-BF77-58C0CD1929DB}"/>
    <dgm:cxn modelId="{073712FE-7A17-4DD1-BABD-7F9BF4868ACF}" type="presOf" srcId="{FB476663-C2A4-4FAC-84D5-7F43C7F2B788}" destId="{CA6A3BF5-7C9C-4A0B-AA76-FD1CBA7FE415}" srcOrd="0" destOrd="1" presId="urn:microsoft.com/office/officeart/2005/8/layout/vList6"/>
    <dgm:cxn modelId="{0D7B9BFF-2ED3-400A-98C2-CDF73455C9A5}" srcId="{240C3AD7-3B64-48D2-AE7F-05819FD4F146}" destId="{54CB9B71-81A7-4599-A015-E7D4950652BC}" srcOrd="4" destOrd="0" parTransId="{D5D64CE9-2AE9-419D-9009-47ECA622EAD0}" sibTransId="{4B93AFC8-A2A4-44FA-BADE-7494EEF53C43}"/>
    <dgm:cxn modelId="{93B6A80F-9F33-4ADE-995A-672A4741162A}" type="presParOf" srcId="{BB06F38A-AAB8-4AA1-8432-4B5F9F2D51B6}" destId="{79953E16-CFFC-49AB-AA60-2A59C3281DBD}" srcOrd="0" destOrd="0" presId="urn:microsoft.com/office/officeart/2005/8/layout/vList6"/>
    <dgm:cxn modelId="{24EA8FC6-E531-4A43-8738-4C99B44BEFFE}" type="presParOf" srcId="{79953E16-CFFC-49AB-AA60-2A59C3281DBD}" destId="{E769B09E-C4DD-4993-B679-F7D0D50CED45}" srcOrd="0" destOrd="0" presId="urn:microsoft.com/office/officeart/2005/8/layout/vList6"/>
    <dgm:cxn modelId="{2E02DB46-9376-4906-8679-9115052B98EF}" type="presParOf" srcId="{79953E16-CFFC-49AB-AA60-2A59C3281DBD}" destId="{CA6A3BF5-7C9C-4A0B-AA76-FD1CBA7FE415}" srcOrd="1" destOrd="0" presId="urn:microsoft.com/office/officeart/2005/8/layout/vList6"/>
    <dgm:cxn modelId="{4ADF8088-443A-42E3-B568-605C85FA894A}" type="presParOf" srcId="{BB06F38A-AAB8-4AA1-8432-4B5F9F2D51B6}" destId="{D3DAAD0F-5A4A-458D-B341-E20A9CE09EB3}" srcOrd="1" destOrd="0" presId="urn:microsoft.com/office/officeart/2005/8/layout/vList6"/>
    <dgm:cxn modelId="{F7B5756A-F3B7-4EF2-B510-6D50D3293003}" type="presParOf" srcId="{BB06F38A-AAB8-4AA1-8432-4B5F9F2D51B6}" destId="{88943BCD-E0C8-473F-A5A0-94895EB53A4B}" srcOrd="2" destOrd="0" presId="urn:microsoft.com/office/officeart/2005/8/layout/vList6"/>
    <dgm:cxn modelId="{53CEF545-F512-4D6A-B675-FB016847AD93}" type="presParOf" srcId="{88943BCD-E0C8-473F-A5A0-94895EB53A4B}" destId="{122B0E6F-B0BA-499C-87C9-1CFB00A86558}" srcOrd="0" destOrd="0" presId="urn:microsoft.com/office/officeart/2005/8/layout/vList6"/>
    <dgm:cxn modelId="{A5DD1A65-9B68-458A-A723-645148CB489E}" type="presParOf" srcId="{88943BCD-E0C8-473F-A5A0-94895EB53A4B}" destId="{816EA3A5-2A4F-462D-B504-95625FF39EA6}" srcOrd="1" destOrd="0" presId="urn:microsoft.com/office/officeart/2005/8/layout/vList6"/>
    <dgm:cxn modelId="{2FA23505-EE89-4254-99AA-0B467A1A0F72}" type="presParOf" srcId="{BB06F38A-AAB8-4AA1-8432-4B5F9F2D51B6}" destId="{7CEB3A9D-4CEC-40EA-8D74-66A033375DED}" srcOrd="3" destOrd="0" presId="urn:microsoft.com/office/officeart/2005/8/layout/vList6"/>
    <dgm:cxn modelId="{C5820170-0213-4D42-8D7D-9E61926B7B72}" type="presParOf" srcId="{BB06F38A-AAB8-4AA1-8432-4B5F9F2D51B6}" destId="{9FE0AB4A-644D-4FF3-8B58-AD1332786425}" srcOrd="4" destOrd="0" presId="urn:microsoft.com/office/officeart/2005/8/layout/vList6"/>
    <dgm:cxn modelId="{2566C9A1-C7FF-4064-8F92-0A6F9C069D84}" type="presParOf" srcId="{9FE0AB4A-644D-4FF3-8B58-AD1332786425}" destId="{572FF1CF-EA84-4313-8740-7D5CE8489502}" srcOrd="0" destOrd="0" presId="urn:microsoft.com/office/officeart/2005/8/layout/vList6"/>
    <dgm:cxn modelId="{F213B348-7154-4E36-A7D3-93F9B49C198F}" type="presParOf" srcId="{9FE0AB4A-644D-4FF3-8B58-AD1332786425}" destId="{3B871421-4251-440F-A892-BA7884518441}" srcOrd="1" destOrd="0" presId="urn:microsoft.com/office/officeart/2005/8/layout/vList6"/>
    <dgm:cxn modelId="{7D6D0941-0A61-463C-882F-2F9A04100F7A}" type="presParOf" srcId="{BB06F38A-AAB8-4AA1-8432-4B5F9F2D51B6}" destId="{34E7C586-6EA5-4D8E-B36D-B6C0139C3B0E}" srcOrd="5" destOrd="0" presId="urn:microsoft.com/office/officeart/2005/8/layout/vList6"/>
    <dgm:cxn modelId="{899A209D-1E6D-4B7F-8446-A5A06BA27460}" type="presParOf" srcId="{BB06F38A-AAB8-4AA1-8432-4B5F9F2D51B6}" destId="{31892600-7DF1-4AED-9F9D-DC0C230DB856}" srcOrd="6" destOrd="0" presId="urn:microsoft.com/office/officeart/2005/8/layout/vList6"/>
    <dgm:cxn modelId="{5BE87E79-6153-492A-BEB7-1821077E0036}" type="presParOf" srcId="{31892600-7DF1-4AED-9F9D-DC0C230DB856}" destId="{449CB656-2645-4078-AB8B-74F8C15F12E8}" srcOrd="0" destOrd="0" presId="urn:microsoft.com/office/officeart/2005/8/layout/vList6"/>
    <dgm:cxn modelId="{66656D10-6FC0-4440-8D2D-A83CF397D2E0}" type="presParOf" srcId="{31892600-7DF1-4AED-9F9D-DC0C230DB856}" destId="{B0CA939B-117E-4230-BF2D-30FA3DCC06C8}" srcOrd="1" destOrd="0" presId="urn:microsoft.com/office/officeart/2005/8/layout/vList6"/>
    <dgm:cxn modelId="{FD6C629D-1366-45DA-9866-595840176BE4}" type="presParOf" srcId="{BB06F38A-AAB8-4AA1-8432-4B5F9F2D51B6}" destId="{8A914294-5B78-4BFE-9013-003339EA66D2}" srcOrd="7" destOrd="0" presId="urn:microsoft.com/office/officeart/2005/8/layout/vList6"/>
    <dgm:cxn modelId="{F9672945-34C7-4989-85DF-97ECB0DD9280}" type="presParOf" srcId="{BB06F38A-AAB8-4AA1-8432-4B5F9F2D51B6}" destId="{8CA16E45-41C0-4A5D-924E-588EC4AEC55C}" srcOrd="8" destOrd="0" presId="urn:microsoft.com/office/officeart/2005/8/layout/vList6"/>
    <dgm:cxn modelId="{6596BC55-7CF9-4C34-9C46-418B0114881A}" type="presParOf" srcId="{8CA16E45-41C0-4A5D-924E-588EC4AEC55C}" destId="{715480F7-6A1E-438F-AD46-59939EBE8760}" srcOrd="0" destOrd="0" presId="urn:microsoft.com/office/officeart/2005/8/layout/vList6"/>
    <dgm:cxn modelId="{F4C241BD-A8E1-47A3-9325-95C2B816FC57}" type="presParOf" srcId="{8CA16E45-41C0-4A5D-924E-588EC4AEC55C}" destId="{1AEF1981-8B9F-4A34-9725-4F5BC1E32DF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A3BF5-7C9C-4A0B-AA76-FD1CBA7FE415}">
      <dsp:nvSpPr>
        <dsp:cNvPr id="0" name=""/>
        <dsp:cNvSpPr/>
      </dsp:nvSpPr>
      <dsp:spPr>
        <a:xfrm>
          <a:off x="4561058" y="1453"/>
          <a:ext cx="6841587" cy="109876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Title 24 and ASHRAE 62.1 standards -Mechanical and/or Natural Ventilation</a:t>
          </a:r>
        </a:p>
        <a:p>
          <a:pPr marL="114300" lvl="1" indent="-114300" algn="l" defTabSz="622300">
            <a:lnSpc>
              <a:spcPct val="90000"/>
            </a:lnSpc>
            <a:spcBef>
              <a:spcPct val="0"/>
            </a:spcBef>
            <a:spcAft>
              <a:spcPct val="15000"/>
            </a:spcAft>
            <a:buChar char="•"/>
          </a:pPr>
          <a:r>
            <a:rPr lang="en-US" sz="1400" b="1" kern="1200" dirty="0"/>
            <a:t>CAL OSHA refers to ASHRAE 62.1 and Title 24 for guidance</a:t>
          </a:r>
        </a:p>
      </dsp:txBody>
      <dsp:txXfrm>
        <a:off x="4561058" y="138798"/>
        <a:ext cx="6429551" cy="824073"/>
      </dsp:txXfrm>
    </dsp:sp>
    <dsp:sp modelId="{E769B09E-C4DD-4993-B679-F7D0D50CED45}">
      <dsp:nvSpPr>
        <dsp:cNvPr id="0" name=""/>
        <dsp:cNvSpPr/>
      </dsp:nvSpPr>
      <dsp:spPr>
        <a:xfrm>
          <a:off x="0" y="1453"/>
          <a:ext cx="4561058" cy="1098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All District buildings meet or exceed ventilation </a:t>
          </a:r>
          <a:r>
            <a:rPr lang="en-US" sz="1600" b="1" u="sng" kern="1200" dirty="0"/>
            <a:t>code</a:t>
          </a:r>
          <a:r>
            <a:rPr lang="en-US" sz="1600" b="1" kern="1200" dirty="0"/>
            <a:t> requirements</a:t>
          </a:r>
        </a:p>
      </dsp:txBody>
      <dsp:txXfrm>
        <a:off x="53637" y="55090"/>
        <a:ext cx="4453784" cy="991489"/>
      </dsp:txXfrm>
    </dsp:sp>
    <dsp:sp modelId="{816EA3A5-2A4F-462D-B504-95625FF39EA6}">
      <dsp:nvSpPr>
        <dsp:cNvPr id="0" name=""/>
        <dsp:cNvSpPr/>
      </dsp:nvSpPr>
      <dsp:spPr>
        <a:xfrm>
          <a:off x="4561058" y="1210093"/>
          <a:ext cx="6841587" cy="109876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Larger air systems (AHUs, Fan Coil Unit (FCUs) serving multiple areas) have been inspected for proper fan, damper and valve operations to ensure proper ventilation. </a:t>
          </a:r>
        </a:p>
        <a:p>
          <a:pPr marL="114300" lvl="1" indent="-114300" algn="l" defTabSz="622300">
            <a:lnSpc>
              <a:spcPct val="90000"/>
            </a:lnSpc>
            <a:spcBef>
              <a:spcPct val="0"/>
            </a:spcBef>
            <a:spcAft>
              <a:spcPct val="15000"/>
            </a:spcAft>
            <a:buChar char="•"/>
          </a:pPr>
          <a:r>
            <a:rPr lang="en-US" sz="1400" kern="1200" dirty="0"/>
            <a:t>Outside air dampers introduce as much outdoor air as possible without negatively affecting space temperatures.</a:t>
          </a:r>
        </a:p>
      </dsp:txBody>
      <dsp:txXfrm>
        <a:off x="4561058" y="1347438"/>
        <a:ext cx="6429551" cy="824073"/>
      </dsp:txXfrm>
    </dsp:sp>
    <dsp:sp modelId="{122B0E6F-B0BA-499C-87C9-1CFB00A86558}">
      <dsp:nvSpPr>
        <dsp:cNvPr id="0" name=""/>
        <dsp:cNvSpPr/>
      </dsp:nvSpPr>
      <dsp:spPr>
        <a:xfrm>
          <a:off x="0" y="1210093"/>
          <a:ext cx="4561058" cy="1098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Large air handling units (AHU) have outside air dampers that bring in fresh air for the whole building or a large portion (zone) of a building</a:t>
          </a:r>
        </a:p>
      </dsp:txBody>
      <dsp:txXfrm>
        <a:off x="53637" y="1263730"/>
        <a:ext cx="4453784" cy="991489"/>
      </dsp:txXfrm>
    </dsp:sp>
    <dsp:sp modelId="{3B871421-4251-440F-A892-BA7884518441}">
      <dsp:nvSpPr>
        <dsp:cNvPr id="0" name=""/>
        <dsp:cNvSpPr/>
      </dsp:nvSpPr>
      <dsp:spPr>
        <a:xfrm>
          <a:off x="4561058" y="2453443"/>
          <a:ext cx="6841587" cy="109876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libri" panose="020F0502020204030204"/>
              <a:ea typeface="+mn-ea"/>
              <a:cs typeface="+mn-cs"/>
            </a:rPr>
            <a:t>Not on BMS – and small portable or ancillary buildings; SKY B9, B10, B14, B19; CSM – B33; CAN B19-21</a:t>
          </a: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libri" panose="020F0502020204030204"/>
              <a:ea typeface="+mn-ea"/>
              <a:cs typeface="+mn-cs"/>
            </a:rPr>
            <a:t>BMS provides monitoring, control, and trending of most systems and thousands of data points across the campus to ensure proper system function</a:t>
          </a:r>
        </a:p>
      </dsp:txBody>
      <dsp:txXfrm>
        <a:off x="4561058" y="2590788"/>
        <a:ext cx="6429551" cy="824073"/>
      </dsp:txXfrm>
    </dsp:sp>
    <dsp:sp modelId="{572FF1CF-EA84-4313-8740-7D5CE8489502}">
      <dsp:nvSpPr>
        <dsp:cNvPr id="0" name=""/>
        <dsp:cNvSpPr/>
      </dsp:nvSpPr>
      <dsp:spPr>
        <a:xfrm>
          <a:off x="0" y="2461475"/>
          <a:ext cx="4561058" cy="1098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Building Management System (BMS) monitors proper and efficient operation HVAC systems</a:t>
          </a:r>
        </a:p>
      </dsp:txBody>
      <dsp:txXfrm>
        <a:off x="53637" y="2515112"/>
        <a:ext cx="4453784" cy="991489"/>
      </dsp:txXfrm>
    </dsp:sp>
    <dsp:sp modelId="{B0CA939B-117E-4230-BF2D-30FA3DCC06C8}">
      <dsp:nvSpPr>
        <dsp:cNvPr id="0" name=""/>
        <dsp:cNvSpPr/>
      </dsp:nvSpPr>
      <dsp:spPr>
        <a:xfrm>
          <a:off x="4561058" y="3582165"/>
          <a:ext cx="6841587" cy="106792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libri" panose="020F0502020204030204"/>
              <a:ea typeface="+mn-ea"/>
              <a:cs typeface="+mn-cs"/>
            </a:rPr>
            <a:t>The schedule for air handling systems were reviewed and updated to run 2 hours before and after building occupancy for pre- and post-occupancy purging.  </a:t>
          </a: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libri" panose="020F0502020204030204"/>
              <a:ea typeface="+mn-ea"/>
              <a:cs typeface="+mn-cs"/>
            </a:rPr>
            <a:t>Air filters across the campuses were inspected and replaced with MERV 13 (or highest  appropriate efficiency filter compatible with the system)</a:t>
          </a:r>
        </a:p>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Calibri" panose="020F0502020204030204"/>
              <a:ea typeface="+mn-ea"/>
              <a:cs typeface="+mn-cs"/>
            </a:rPr>
            <a:t>Deficiencies are addressed</a:t>
          </a:r>
        </a:p>
      </dsp:txBody>
      <dsp:txXfrm>
        <a:off x="4561058" y="3715655"/>
        <a:ext cx="6441117" cy="800941"/>
      </dsp:txXfrm>
    </dsp:sp>
    <dsp:sp modelId="{449CB656-2645-4078-AB8B-74F8C15F12E8}">
      <dsp:nvSpPr>
        <dsp:cNvPr id="0" name=""/>
        <dsp:cNvSpPr/>
      </dsp:nvSpPr>
      <dsp:spPr>
        <a:xfrm>
          <a:off x="0" y="3627373"/>
          <a:ext cx="4561058" cy="1098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Each space in the campuses has been evaluated for proper ventilation and deficiencies.   Portable HEPA filtration devices are provided to areas deemed insufficient or of higher risk.</a:t>
          </a:r>
        </a:p>
      </dsp:txBody>
      <dsp:txXfrm>
        <a:off x="53637" y="3681010"/>
        <a:ext cx="4453784" cy="991489"/>
      </dsp:txXfrm>
    </dsp:sp>
    <dsp:sp modelId="{1AEF1981-8B9F-4A34-9725-4F5BC1E32DF2}">
      <dsp:nvSpPr>
        <dsp:cNvPr id="0" name=""/>
        <dsp:cNvSpPr/>
      </dsp:nvSpPr>
      <dsp:spPr>
        <a:xfrm>
          <a:off x="4562171" y="4836013"/>
          <a:ext cx="6834906" cy="121163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Air scrubbers are proven effective but do require regular filter changes and other preventative maintenance steps to ensure optimal performance</a:t>
          </a:r>
        </a:p>
        <a:p>
          <a:pPr marL="114300" lvl="1" indent="-114300" algn="l" defTabSz="622300">
            <a:lnSpc>
              <a:spcPct val="90000"/>
            </a:lnSpc>
            <a:spcBef>
              <a:spcPct val="0"/>
            </a:spcBef>
            <a:spcAft>
              <a:spcPct val="15000"/>
            </a:spcAft>
            <a:buChar char="•"/>
          </a:pPr>
          <a:endParaRPr lang="en-US" sz="1400" kern="1200" dirty="0"/>
        </a:p>
      </dsp:txBody>
      <dsp:txXfrm>
        <a:off x="4562171" y="4987468"/>
        <a:ext cx="6380541" cy="908729"/>
      </dsp:txXfrm>
    </dsp:sp>
    <dsp:sp modelId="{715480F7-6A1E-438F-AD46-59939EBE8760}">
      <dsp:nvSpPr>
        <dsp:cNvPr id="0" name=""/>
        <dsp:cNvSpPr/>
      </dsp:nvSpPr>
      <dsp:spPr>
        <a:xfrm>
          <a:off x="5567" y="4892451"/>
          <a:ext cx="4556604" cy="1098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Portable HEPA air scrubbers are provided in areas with insufficient ventilation, health centers, child development centers, and spaces where occupants with higher health risks reside as determined by HR ADA accommodation process.</a:t>
          </a:r>
        </a:p>
      </dsp:txBody>
      <dsp:txXfrm>
        <a:off x="59204" y="4946088"/>
        <a:ext cx="4449330" cy="99148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A542-A293-FF4D-829E-68FE112A6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D4047-25A0-8142-B5F1-4BFA46CCC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F6A8D-7DF1-EA48-9ADB-0337B1F97930}"/>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5" name="Footer Placeholder 4">
            <a:extLst>
              <a:ext uri="{FF2B5EF4-FFF2-40B4-BE49-F238E27FC236}">
                <a16:creationId xmlns:a16="http://schemas.microsoft.com/office/drawing/2014/main" id="{F2CEEE60-00E6-5B48-939A-EEC4DEE7B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9D22C-EE18-1645-9844-7EA820329E53}"/>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370846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23D1-20B0-7C4F-BAB9-24B563ACF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ACF5D-6455-0F41-8112-554254E9A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EB157-BB74-7F4F-A037-62A4E8C87B95}"/>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5" name="Footer Placeholder 4">
            <a:extLst>
              <a:ext uri="{FF2B5EF4-FFF2-40B4-BE49-F238E27FC236}">
                <a16:creationId xmlns:a16="http://schemas.microsoft.com/office/drawing/2014/main" id="{BF6D9D1B-2198-3146-AF78-69A70C04B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2F722-64CA-1F47-99E8-DF411BEFFFF2}"/>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142223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32345-353E-9F42-B363-981272E27D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7535C-8B41-E140-9FC5-86B0E4EE3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FBCBE-3297-674C-A991-25DAA9D63709}"/>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5" name="Footer Placeholder 4">
            <a:extLst>
              <a:ext uri="{FF2B5EF4-FFF2-40B4-BE49-F238E27FC236}">
                <a16:creationId xmlns:a16="http://schemas.microsoft.com/office/drawing/2014/main" id="{D4882228-AE55-F349-81DB-BBC72C6DC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2EEA6-172D-8C40-B2DA-674137077C56}"/>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140299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E0254CB-3773-4CF5-A631-46F0C8DE852C}" type="datetime1">
              <a:rPr lang="en-US" smtClean="0"/>
              <a:t>12/8/2021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"Facilities &amp; Public Safety Excellence"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9862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8D1E3-6B9C-44AF-B222-144AA7BC5049}"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721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6E5D5-6BCA-4285-8BF1-20C563786041}"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262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E258A8-92EC-4B4C-8C43-0CF2026E0AEF}"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"Facilities &amp; Public Safety Excellence"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157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68688-468C-4DCE-978A-6C6430890EE5}" type="datetime1">
              <a:rPr lang="en-US" smtClean="0"/>
              <a:t>12/8/2021</a:t>
            </a:fld>
            <a:endParaRPr lang="en-US" dirty="0"/>
          </a:p>
        </p:txBody>
      </p:sp>
      <p:sp>
        <p:nvSpPr>
          <p:cNvPr id="8" name="Footer Placeholder 7"/>
          <p:cNvSpPr>
            <a:spLocks noGrp="1"/>
          </p:cNvSpPr>
          <p:nvPr>
            <p:ph type="ftr" sz="quarter" idx="11"/>
          </p:nvPr>
        </p:nvSpPr>
        <p:spPr/>
        <p:txBody>
          <a:bodyPr/>
          <a:lstStyle/>
          <a:p>
            <a:r>
              <a:rPr lang="en-US"/>
              <a:t>"Facilities &amp; Public Safety Excellence"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4D976C-55F1-43CF-AB31-81ADD9C580D7}" type="datetime1">
              <a:rPr lang="en-US" smtClean="0"/>
              <a:t>12/8/2021</a:t>
            </a:fld>
            <a:endParaRPr lang="en-US" dirty="0"/>
          </a:p>
        </p:txBody>
      </p:sp>
      <p:sp>
        <p:nvSpPr>
          <p:cNvPr id="4" name="Footer Placeholder 3"/>
          <p:cNvSpPr>
            <a:spLocks noGrp="1"/>
          </p:cNvSpPr>
          <p:nvPr>
            <p:ph type="ftr" sz="quarter" idx="11"/>
          </p:nvPr>
        </p:nvSpPr>
        <p:spPr/>
        <p:txBody>
          <a:bodyPr/>
          <a:lstStyle/>
          <a:p>
            <a:r>
              <a:rPr lang="en-US"/>
              <a:t>"Facilities &amp; Public Safety Excellence"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708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B86B-4E0C-46CF-B7B3-A43CC60CD2AA}" type="datetime1">
              <a:rPr lang="en-US" smtClean="0"/>
              <a:t>12/8/2021</a:t>
            </a:fld>
            <a:endParaRPr lang="en-US" dirty="0"/>
          </a:p>
        </p:txBody>
      </p:sp>
      <p:sp>
        <p:nvSpPr>
          <p:cNvPr id="3" name="Footer Placeholder 2"/>
          <p:cNvSpPr>
            <a:spLocks noGrp="1"/>
          </p:cNvSpPr>
          <p:nvPr>
            <p:ph type="ftr" sz="quarter" idx="11"/>
          </p:nvPr>
        </p:nvSpPr>
        <p:spPr/>
        <p:txBody>
          <a:bodyPr/>
          <a:lstStyle/>
          <a:p>
            <a:r>
              <a:rPr lang="en-US"/>
              <a:t>"Facilities &amp; Public Safety Excellence"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932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D713B-14C5-4C41-AD04-7675C0DDC34D}"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"Facilities &amp; Public Safety Excellence"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395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EA52-B9C1-0748-992F-D36C858ED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68632-36EB-1E4A-9638-712F9AFAC9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BA5E5-FD18-C04D-AD83-75A201D77BC8}"/>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5" name="Footer Placeholder 4">
            <a:extLst>
              <a:ext uri="{FF2B5EF4-FFF2-40B4-BE49-F238E27FC236}">
                <a16:creationId xmlns:a16="http://schemas.microsoft.com/office/drawing/2014/main" id="{7EDE6DE4-C9CA-424C-8177-1ABE967A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8FF3B-665A-3446-A432-257587E87CB9}"/>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2710072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BD5633-3BE5-4FE5-AB4B-C1FBE6BD3E9E}"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"Facilities &amp; Public Safety Excellence"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290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63633-F40A-4EFC-A5CF-D989394383A3}" type="datetime1">
              <a:rPr lang="en-US" smtClean="0"/>
              <a:t>12/8/2021</a:t>
            </a:fld>
            <a:endParaRPr lang="en-US" dirty="0"/>
          </a:p>
        </p:txBody>
      </p:sp>
      <p:sp>
        <p:nvSpPr>
          <p:cNvPr id="6" name="Footer Placeholder 5"/>
          <p:cNvSpPr>
            <a:spLocks noGrp="1"/>
          </p:cNvSpPr>
          <p:nvPr>
            <p:ph type="ftr" sz="quarter" idx="11"/>
          </p:nvPr>
        </p:nvSpPr>
        <p:spPr/>
        <p:txBody>
          <a:bodyPr/>
          <a:lstStyle/>
          <a:p>
            <a:r>
              <a:rPr lang="en-US"/>
              <a:t>"Facilities &amp; Public Safety Excellence"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749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30F970-1E06-48A4-B8A8-CEB9D8FE6EDB}"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2114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5A1D3B2-5FA4-430F-84B7-596A629B8E17}"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243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4418B-5CB9-43E2-BB44-C8CB0E4D83EA}"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4519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844C26-EC53-40D1-9A04-E714A75A08CE}" type="datetime1">
              <a:rPr lang="en-US" smtClean="0"/>
              <a:t>12/8/2021</a:t>
            </a:fld>
            <a:endParaRPr lang="en-US" dirty="0"/>
          </a:p>
        </p:txBody>
      </p:sp>
      <p:sp>
        <p:nvSpPr>
          <p:cNvPr id="8" name="Footer Placeholder 7"/>
          <p:cNvSpPr>
            <a:spLocks noGrp="1"/>
          </p:cNvSpPr>
          <p:nvPr>
            <p:ph type="ftr" sz="quarter" idx="11"/>
          </p:nvPr>
        </p:nvSpPr>
        <p:spPr/>
        <p:txBody>
          <a:bodyPr/>
          <a:lstStyle/>
          <a:p>
            <a:r>
              <a:rPr lang="en-US"/>
              <a:t>"Facilities &amp; Public Safety Excellence"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6927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127E79-3AED-4DFD-9064-50E973005E29}" type="datetime1">
              <a:rPr lang="en-US" smtClean="0"/>
              <a:t>12/8/2021</a:t>
            </a:fld>
            <a:endParaRPr lang="en-US" dirty="0"/>
          </a:p>
        </p:txBody>
      </p:sp>
      <p:sp>
        <p:nvSpPr>
          <p:cNvPr id="8" name="Footer Placeholder 7"/>
          <p:cNvSpPr>
            <a:spLocks noGrp="1"/>
          </p:cNvSpPr>
          <p:nvPr>
            <p:ph type="ftr" sz="quarter" idx="11"/>
          </p:nvPr>
        </p:nvSpPr>
        <p:spPr/>
        <p:txBody>
          <a:bodyPr/>
          <a:lstStyle/>
          <a:p>
            <a:r>
              <a:rPr lang="en-US"/>
              <a:t>"Facilities &amp; Public Safety Excellence"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8603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3B267-3999-4B1F-A376-1CAC6215F065}"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2863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D1ECD-1BA4-40B7-B27B-4BAEF5CB1B2C}" type="datetime1">
              <a:rPr lang="en-US" smtClean="0"/>
              <a:t>12/8/2021</a:t>
            </a:fld>
            <a:endParaRPr lang="en-US" dirty="0"/>
          </a:p>
        </p:txBody>
      </p:sp>
      <p:sp>
        <p:nvSpPr>
          <p:cNvPr id="5" name="Footer Placeholder 4"/>
          <p:cNvSpPr>
            <a:spLocks noGrp="1"/>
          </p:cNvSpPr>
          <p:nvPr>
            <p:ph type="ftr" sz="quarter" idx="11"/>
          </p:nvPr>
        </p:nvSpPr>
        <p:spPr/>
        <p:txBody>
          <a:bodyPr/>
          <a:lstStyle/>
          <a:p>
            <a:r>
              <a:rPr lang="en-US"/>
              <a:t>"Facilities &amp; Public Safety Excellence"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943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D6E5-C14A-3342-B5F0-090402C5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006AAC-0B0B-AA4A-AFDE-A5FF8EE2C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AE216-F57E-D44E-9E8F-BBFB6DB5F5B4}"/>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5" name="Footer Placeholder 4">
            <a:extLst>
              <a:ext uri="{FF2B5EF4-FFF2-40B4-BE49-F238E27FC236}">
                <a16:creationId xmlns:a16="http://schemas.microsoft.com/office/drawing/2014/main" id="{A5471288-276A-E24F-BECB-6E41DE031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9BB66-71BA-1A47-BA9D-48816BEBAE3D}"/>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36372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CA7C-7B55-DC4A-895D-7419D44BE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557A1-49BE-1446-8E54-73FFE7A4F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453D0-EBD0-CA44-B28E-5C235A4890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BAB10-BFEC-3A46-A60F-5D49C44286C1}"/>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6" name="Footer Placeholder 5">
            <a:extLst>
              <a:ext uri="{FF2B5EF4-FFF2-40B4-BE49-F238E27FC236}">
                <a16:creationId xmlns:a16="http://schemas.microsoft.com/office/drawing/2014/main" id="{B958E906-BD2C-C546-8672-BFEB84A02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EF435-138B-1F4D-8397-3B5C54003A3F}"/>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12031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1C64-2A7E-8B41-BC3F-DC7B8D0CFF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1EA463-C28E-644C-A1B1-9A3EFE4F6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63476-D9FA-CD4D-906A-3AA2EB77F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FAD405-B2D1-EE43-8951-82B82E9C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09591-1E8F-0D44-BDA7-4D8BEB960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EA500-D075-0244-A156-644593D52A33}"/>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8" name="Footer Placeholder 7">
            <a:extLst>
              <a:ext uri="{FF2B5EF4-FFF2-40B4-BE49-F238E27FC236}">
                <a16:creationId xmlns:a16="http://schemas.microsoft.com/office/drawing/2014/main" id="{CC9070C9-BF14-E74B-A45A-25937BFAFE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DCB27F-95BB-3446-9447-79CC08A142B2}"/>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233934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3387-C393-0041-B9E3-8BE6516FA3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9EFAF5-2A90-B440-AA00-76673EA31BEA}"/>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4" name="Footer Placeholder 3">
            <a:extLst>
              <a:ext uri="{FF2B5EF4-FFF2-40B4-BE49-F238E27FC236}">
                <a16:creationId xmlns:a16="http://schemas.microsoft.com/office/drawing/2014/main" id="{9CEC14D3-0057-E946-8DD2-776B337734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53063-4899-6649-967E-69EF6B261D7C}"/>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218085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5C39F-2E00-8D45-9773-08A5347D0686}"/>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3" name="Footer Placeholder 2">
            <a:extLst>
              <a:ext uri="{FF2B5EF4-FFF2-40B4-BE49-F238E27FC236}">
                <a16:creationId xmlns:a16="http://schemas.microsoft.com/office/drawing/2014/main" id="{B944B6DC-F87C-FF4E-8777-E5861499E8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E6BF2-B98C-9746-A9EC-ADD5BA043D46}"/>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306247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A5B4-C408-A942-A670-F20EC9CE5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FE3F7-8123-7649-9225-149B822A6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DC17F1-BF4F-2048-AF4D-CC80BCD9E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9FFDE-E22A-9C4B-8651-7CC452CE49D1}"/>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6" name="Footer Placeholder 5">
            <a:extLst>
              <a:ext uri="{FF2B5EF4-FFF2-40B4-BE49-F238E27FC236}">
                <a16:creationId xmlns:a16="http://schemas.microsoft.com/office/drawing/2014/main" id="{42488BCF-4580-BE4C-B6E4-47E512430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7C439-8DBC-F144-98DB-09F045D2155B}"/>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410316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59A0-FF1A-9649-A465-9716673DE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7C184A-0C0E-2047-B22E-8930668FE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9A2E8E-2CD5-4C49-974C-DACF74103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447A5-CBF3-DB47-8F4E-E01E35FCB81F}"/>
              </a:ext>
            </a:extLst>
          </p:cNvPr>
          <p:cNvSpPr>
            <a:spLocks noGrp="1"/>
          </p:cNvSpPr>
          <p:nvPr>
            <p:ph type="dt" sz="half" idx="10"/>
          </p:nvPr>
        </p:nvSpPr>
        <p:spPr/>
        <p:txBody>
          <a:bodyPr/>
          <a:lstStyle/>
          <a:p>
            <a:fld id="{4DE122D4-B15E-0C40-95E8-F9CE5A9741BB}" type="datetimeFigureOut">
              <a:rPr lang="en-US" smtClean="0"/>
              <a:t>12/8/2021</a:t>
            </a:fld>
            <a:endParaRPr lang="en-US"/>
          </a:p>
        </p:txBody>
      </p:sp>
      <p:sp>
        <p:nvSpPr>
          <p:cNvPr id="6" name="Footer Placeholder 5">
            <a:extLst>
              <a:ext uri="{FF2B5EF4-FFF2-40B4-BE49-F238E27FC236}">
                <a16:creationId xmlns:a16="http://schemas.microsoft.com/office/drawing/2014/main" id="{CD4B74CF-410B-E049-A7AC-1B72D7933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AAA3D-E4E1-CD40-944F-5900299890F0}"/>
              </a:ext>
            </a:extLst>
          </p:cNvPr>
          <p:cNvSpPr>
            <a:spLocks noGrp="1"/>
          </p:cNvSpPr>
          <p:nvPr>
            <p:ph type="sldNum" sz="quarter" idx="12"/>
          </p:nvPr>
        </p:nvSpPr>
        <p:spPr/>
        <p:txBody>
          <a:bodyPr/>
          <a:lstStyle/>
          <a:p>
            <a:fld id="{92D5DCD8-E67C-544A-8188-81F1B40BC5A1}" type="slidenum">
              <a:rPr lang="en-US" smtClean="0"/>
              <a:t>‹#›</a:t>
            </a:fld>
            <a:endParaRPr lang="en-US"/>
          </a:p>
        </p:txBody>
      </p:sp>
    </p:spTree>
    <p:extLst>
      <p:ext uri="{BB962C8B-B14F-4D97-AF65-F5344CB8AC3E}">
        <p14:creationId xmlns:p14="http://schemas.microsoft.com/office/powerpoint/2010/main" val="128559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761C4-940F-3146-A87D-DD20C5A81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AEA21F-2429-3940-B217-1A9149BAF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D5D3B-CD6A-A24D-8AF8-35CA26775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122D4-B15E-0C40-95E8-F9CE5A9741BB}" type="datetimeFigureOut">
              <a:rPr lang="en-US" smtClean="0"/>
              <a:t>12/8/2021</a:t>
            </a:fld>
            <a:endParaRPr lang="en-US"/>
          </a:p>
        </p:txBody>
      </p:sp>
      <p:sp>
        <p:nvSpPr>
          <p:cNvPr id="5" name="Footer Placeholder 4">
            <a:extLst>
              <a:ext uri="{FF2B5EF4-FFF2-40B4-BE49-F238E27FC236}">
                <a16:creationId xmlns:a16="http://schemas.microsoft.com/office/drawing/2014/main" id="{E8C93E74-4E18-5448-AEDD-FD35CB15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BAF76C-F498-8942-B2B8-0C6026296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5DCD8-E67C-544A-8188-81F1B40BC5A1}" type="slidenum">
              <a:rPr lang="en-US" smtClean="0"/>
              <a:t>‹#›</a:t>
            </a:fld>
            <a:endParaRPr lang="en-US"/>
          </a:p>
        </p:txBody>
      </p:sp>
    </p:spTree>
    <p:extLst>
      <p:ext uri="{BB962C8B-B14F-4D97-AF65-F5344CB8AC3E}">
        <p14:creationId xmlns:p14="http://schemas.microsoft.com/office/powerpoint/2010/main" val="2416495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6A352C3-2244-4CED-AE12-341615427163}" type="datetime1">
              <a:rPr lang="en-US" smtClean="0"/>
              <a:t>12/8/2021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"Facilities &amp; Public Safety Excellence"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2123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mccd.edu/return-to-campus/" TargetMode="External"/><Relationship Id="rId2" Type="http://schemas.openxmlformats.org/officeDocument/2006/relationships/hyperlink" Target="https://smccd.edu/return-to-campus/employees.php#pp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martsheet.com/b/form/be7e34cd732b44c8b910b42af93f22a1" TargetMode="External"/><Relationship Id="rId1" Type="http://schemas.openxmlformats.org/officeDocument/2006/relationships/slideLayout" Target="../slideLayouts/slideLayout13.xml"/><Relationship Id="rId6" Type="http://schemas.openxmlformats.org/officeDocument/2006/relationships/hyperlink" Target="https://smccd.edu/return-to-campus/employees.php#ppe" TargetMode="External"/><Relationship Id="rId5" Type="http://schemas.openxmlformats.org/officeDocument/2006/relationships/image" Target="../media/image5.png"/><Relationship Id="rId4" Type="http://schemas.openxmlformats.org/officeDocument/2006/relationships/hyperlink" Target="https://www.cdc.gov/niosh/npptl/topics/respirators/disp_part/default.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mccd.edu/return-to-campus/facilities-safety.php"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smccd.edu/return-to-campus/" TargetMode="External"/><Relationship Id="rId2" Type="http://schemas.openxmlformats.org/officeDocument/2006/relationships/hyperlink" Target="https://sites.google.com/my.smccd.edu/smcccdsustainability/air-and-environmental-quality/indoor-air-quality"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the Importance of an Efficient HVAC System in the Cleanroom? | ACH  Engineering">
            <a:extLst>
              <a:ext uri="{FF2B5EF4-FFF2-40B4-BE49-F238E27FC236}">
                <a16:creationId xmlns:a16="http://schemas.microsoft.com/office/drawing/2014/main" id="{52A965CC-7CC2-434A-AE16-77462D117D38}"/>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10714"/>
          <a:stretch/>
        </p:blipFill>
        <p:spPr bwMode="auto">
          <a:xfrm>
            <a:off x="20" y="730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D5FD6861-EC2D-3E42-B779-5F99EDF83AC8}"/>
              </a:ext>
            </a:extLst>
          </p:cNvPr>
          <p:cNvSpPr>
            <a:spLocks noGrp="1"/>
          </p:cNvSpPr>
          <p:nvPr>
            <p:ph type="ctrTitle"/>
          </p:nvPr>
        </p:nvSpPr>
        <p:spPr>
          <a:xfrm>
            <a:off x="1769531" y="1972230"/>
            <a:ext cx="8652938" cy="1407871"/>
          </a:xfrm>
        </p:spPr>
        <p:txBody>
          <a:bodyPr anchor="ctr">
            <a:noAutofit/>
          </a:bodyPr>
          <a:lstStyle/>
          <a:p>
            <a:br>
              <a:rPr lang="en-US" sz="8000" b="1" dirty="0"/>
            </a:br>
            <a:r>
              <a:rPr lang="en-US" sz="8000" b="1" dirty="0"/>
              <a:t>COVID Response &amp;</a:t>
            </a:r>
            <a:br>
              <a:rPr lang="en-US" sz="8000" b="1" dirty="0"/>
            </a:br>
            <a:r>
              <a:rPr lang="en-US" sz="8000" b="1" dirty="0"/>
              <a:t>HVAC/Ventilation</a:t>
            </a:r>
            <a:br>
              <a:rPr lang="en-US" sz="8000" b="1" dirty="0"/>
            </a:br>
            <a:endParaRPr lang="en-US" sz="4400" dirty="0"/>
          </a:p>
        </p:txBody>
      </p:sp>
      <p:sp>
        <p:nvSpPr>
          <p:cNvPr id="75" name="Rectangle 7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8" name="Picture 4" descr="Horizontal White for PowerPoint or email (PNG).png">
            <a:extLst>
              <a:ext uri="{FF2B5EF4-FFF2-40B4-BE49-F238E27FC236}">
                <a16:creationId xmlns:a16="http://schemas.microsoft.com/office/drawing/2014/main" id="{9226B649-C297-7149-8851-0910602FE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54140" y="4174982"/>
            <a:ext cx="4327539" cy="1298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6E7CB4-7B2B-4822-9703-A9E1746D15A4}"/>
              </a:ext>
            </a:extLst>
          </p:cNvPr>
          <p:cNvSpPr txBox="1"/>
          <p:nvPr/>
        </p:nvSpPr>
        <p:spPr>
          <a:xfrm>
            <a:off x="3449772" y="5942759"/>
            <a:ext cx="5536276" cy="907941"/>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Facilities Excellence</a:t>
            </a:r>
          </a:p>
          <a:p>
            <a:pPr algn="ctr"/>
            <a:r>
              <a:rPr lang="en-US" sz="1100" b="1" i="1" dirty="0">
                <a:latin typeface="Times New Roman" panose="02020603050405020304" pitchFamily="18" charset="0"/>
                <a:cs typeface="Times New Roman" panose="02020603050405020304" pitchFamily="18" charset="0"/>
              </a:rPr>
              <a:t>Professionalism * Communication * Customer Service * Teamwork</a:t>
            </a:r>
          </a:p>
          <a:p>
            <a:endParaRPr lang="en-US" dirty="0"/>
          </a:p>
        </p:txBody>
      </p:sp>
    </p:spTree>
    <p:extLst>
      <p:ext uri="{BB962C8B-B14F-4D97-AF65-F5344CB8AC3E}">
        <p14:creationId xmlns:p14="http://schemas.microsoft.com/office/powerpoint/2010/main" val="258630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868439"/>
            <a:ext cx="9284447" cy="706964"/>
          </a:xfrm>
        </p:spPr>
        <p:txBody>
          <a:bodyPr/>
          <a:lstStyle/>
          <a:p>
            <a:r>
              <a:rPr lang="en-US" dirty="0"/>
              <a:t>SMCCCD COVID-19 Procedures</a:t>
            </a:r>
            <a:br>
              <a:rPr lang="en-US" dirty="0"/>
            </a:br>
            <a:r>
              <a:rPr lang="en-US" dirty="0"/>
              <a:t>Recovery Phase</a:t>
            </a:r>
          </a:p>
        </p:txBody>
      </p:sp>
      <p:sp>
        <p:nvSpPr>
          <p:cNvPr id="3" name="Content Placeholder 2"/>
          <p:cNvSpPr>
            <a:spLocks noGrp="1"/>
          </p:cNvSpPr>
          <p:nvPr>
            <p:ph idx="1"/>
          </p:nvPr>
        </p:nvSpPr>
        <p:spPr>
          <a:xfrm>
            <a:off x="1154953" y="2438400"/>
            <a:ext cx="5811904" cy="3797300"/>
          </a:xfrm>
        </p:spPr>
        <p:txBody>
          <a:bodyPr>
            <a:normAutofit/>
          </a:bodyPr>
          <a:lstStyle/>
          <a:p>
            <a:pPr marL="0" indent="0">
              <a:buNone/>
            </a:pPr>
            <a:endParaRPr lang="en-US" dirty="0"/>
          </a:p>
          <a:p>
            <a:endParaRPr lang="en-US" dirty="0"/>
          </a:p>
        </p:txBody>
      </p:sp>
      <p:sp>
        <p:nvSpPr>
          <p:cNvPr id="6" name="TextBox 5">
            <a:extLst>
              <a:ext uri="{FF2B5EF4-FFF2-40B4-BE49-F238E27FC236}">
                <a16:creationId xmlns:a16="http://schemas.microsoft.com/office/drawing/2014/main" id="{F0635C70-BB0B-4BDA-A4A6-F26C2445B398}"/>
              </a:ext>
            </a:extLst>
          </p:cNvPr>
          <p:cNvSpPr txBox="1"/>
          <p:nvPr/>
        </p:nvSpPr>
        <p:spPr>
          <a:xfrm>
            <a:off x="3449772" y="6085527"/>
            <a:ext cx="5536276" cy="630942"/>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Facilities Excellence</a:t>
            </a:r>
          </a:p>
          <a:p>
            <a:pPr algn="ctr"/>
            <a:r>
              <a:rPr lang="en-US" sz="1100" b="1" i="1" dirty="0">
                <a:latin typeface="Times New Roman" panose="02020603050405020304" pitchFamily="18" charset="0"/>
                <a:cs typeface="Times New Roman" panose="02020603050405020304" pitchFamily="18" charset="0"/>
              </a:rPr>
              <a:t>Professionalism * Communication * Customer Service * Teamwork</a:t>
            </a:r>
            <a:endParaRPr lang="en-US" dirty="0"/>
          </a:p>
        </p:txBody>
      </p:sp>
      <p:sp>
        <p:nvSpPr>
          <p:cNvPr id="8" name="Content Placeholder 2">
            <a:extLst>
              <a:ext uri="{FF2B5EF4-FFF2-40B4-BE49-F238E27FC236}">
                <a16:creationId xmlns:a16="http://schemas.microsoft.com/office/drawing/2014/main" id="{96BF8392-92BE-4BF5-AC9E-B0327801F429}"/>
              </a:ext>
            </a:extLst>
          </p:cNvPr>
          <p:cNvSpPr txBox="1">
            <a:spLocks/>
          </p:cNvSpPr>
          <p:nvPr/>
        </p:nvSpPr>
        <p:spPr>
          <a:xfrm>
            <a:off x="1256555" y="2496107"/>
            <a:ext cx="8761412" cy="353171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Personal Protective Equipment - How to Obtain PPE </a:t>
            </a:r>
            <a:r>
              <a:rPr lang="en-US" sz="1300" dirty="0"/>
              <a:t>(</a:t>
            </a:r>
            <a:r>
              <a:rPr lang="en-US" sz="1300" dirty="0">
                <a:solidFill>
                  <a:srgbClr val="00B0F0"/>
                </a:solidFill>
                <a:hlinkClick r:id="rId2">
                  <a:extLst>
                    <a:ext uri="{A12FA001-AC4F-418D-AE19-62706E023703}">
                      <ahyp:hlinkClr xmlns:ahyp="http://schemas.microsoft.com/office/drawing/2018/hyperlinkcolor" val="tx"/>
                    </a:ext>
                  </a:extLst>
                </a:hlinkClick>
              </a:rPr>
              <a:t>https://smccd.edu/return-to-campus/employees.php#ppe</a:t>
            </a:r>
            <a:r>
              <a:rPr lang="en-US" sz="1300" dirty="0">
                <a:solidFill>
                  <a:srgbClr val="00B0F0"/>
                </a:solidFill>
              </a:rPr>
              <a:t> </a:t>
            </a:r>
            <a:r>
              <a:rPr lang="en-US" sz="1300" dirty="0"/>
              <a:t>) </a:t>
            </a:r>
          </a:p>
          <a:p>
            <a:r>
              <a:rPr lang="en-US" sz="2400" dirty="0"/>
              <a:t>Sanitization – General Strategies </a:t>
            </a:r>
          </a:p>
          <a:p>
            <a:pPr lvl="3"/>
            <a:r>
              <a:rPr lang="en-US" sz="1800" dirty="0"/>
              <a:t>Community Spaces, Classrooms and Labs, Offices</a:t>
            </a:r>
          </a:p>
          <a:p>
            <a:pPr lvl="3"/>
            <a:r>
              <a:rPr lang="en-US" sz="1800" dirty="0"/>
              <a:t>Requesting Supplies</a:t>
            </a:r>
          </a:p>
          <a:p>
            <a:r>
              <a:rPr lang="en-US" sz="2400" dirty="0"/>
              <a:t>Ventilation HVAC – Facilities Response to COVID</a:t>
            </a:r>
          </a:p>
          <a:p>
            <a:r>
              <a:rPr lang="en-US" sz="2400" dirty="0"/>
              <a:t>Air Purifiers – Distribution Criteria</a:t>
            </a:r>
          </a:p>
          <a:p>
            <a:pPr marL="0" indent="0">
              <a:buNone/>
            </a:pPr>
            <a:endParaRPr lang="en-US" sz="900" dirty="0"/>
          </a:p>
          <a:p>
            <a:pPr marL="0" indent="0">
              <a:buNone/>
            </a:pPr>
            <a:r>
              <a:rPr lang="en-US" sz="2400" dirty="0"/>
              <a:t>COVID Website: </a:t>
            </a:r>
            <a:r>
              <a:rPr lang="en-US" sz="2400" b="1" dirty="0">
                <a:hlinkClick r:id="rId3"/>
              </a:rPr>
              <a:t>https://smccd.edu/return-to-campus/</a:t>
            </a:r>
            <a:endParaRPr lang="en-US" sz="2400" dirty="0"/>
          </a:p>
          <a:p>
            <a:endParaRPr lang="en-US" sz="2400" dirty="0"/>
          </a:p>
          <a:p>
            <a:endParaRPr lang="en-US" sz="2400" dirty="0"/>
          </a:p>
        </p:txBody>
      </p:sp>
    </p:spTree>
    <p:extLst>
      <p:ext uri="{BB962C8B-B14F-4D97-AF65-F5344CB8AC3E}">
        <p14:creationId xmlns:p14="http://schemas.microsoft.com/office/powerpoint/2010/main" val="117411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C874716-553E-4DD5-8243-750209E88F0C}"/>
              </a:ext>
            </a:extLst>
          </p:cNvPr>
          <p:cNvSpPr/>
          <p:nvPr/>
        </p:nvSpPr>
        <p:spPr>
          <a:xfrm>
            <a:off x="6355976" y="4917141"/>
            <a:ext cx="4322713" cy="13768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B729D59-DB04-4DFB-960B-A7AB68CCFE62}"/>
              </a:ext>
            </a:extLst>
          </p:cNvPr>
          <p:cNvSpPr txBox="1">
            <a:spLocks/>
          </p:cNvSpPr>
          <p:nvPr/>
        </p:nvSpPr>
        <p:spPr>
          <a:xfrm>
            <a:off x="265072" y="336987"/>
            <a:ext cx="11756944" cy="9375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Personal Protective Equipment</a:t>
            </a:r>
          </a:p>
        </p:txBody>
      </p:sp>
      <p:sp>
        <p:nvSpPr>
          <p:cNvPr id="15" name="TextBox 14">
            <a:extLst>
              <a:ext uri="{FF2B5EF4-FFF2-40B4-BE49-F238E27FC236}">
                <a16:creationId xmlns:a16="http://schemas.microsoft.com/office/drawing/2014/main" id="{E988C7CF-202C-45D9-9B9C-4408206D6ECB}"/>
              </a:ext>
            </a:extLst>
          </p:cNvPr>
          <p:cNvSpPr txBox="1"/>
          <p:nvPr/>
        </p:nvSpPr>
        <p:spPr>
          <a:xfrm>
            <a:off x="265072" y="2147593"/>
            <a:ext cx="4741716" cy="1508105"/>
          </a:xfrm>
          <a:prstGeom prst="rect">
            <a:avLst/>
          </a:prstGeom>
          <a:noFill/>
        </p:spPr>
        <p:txBody>
          <a:bodyPr wrap="square" rtlCol="0">
            <a:spAutoFit/>
          </a:bodyPr>
          <a:lstStyle/>
          <a:p>
            <a:r>
              <a:rPr lang="en-US" sz="3200" dirty="0"/>
              <a:t>N95 Respirator</a:t>
            </a:r>
          </a:p>
          <a:p>
            <a:pPr lvl="1"/>
            <a:r>
              <a:rPr lang="en-US" sz="2400" dirty="0"/>
              <a:t>Request from the District</a:t>
            </a:r>
          </a:p>
          <a:p>
            <a:pPr lvl="1"/>
            <a:r>
              <a:rPr lang="en-US" sz="1200" dirty="0">
                <a:solidFill>
                  <a:srgbClr val="0070C0"/>
                </a:solidFill>
                <a:hlinkClick r:id="rId2">
                  <a:extLst>
                    <a:ext uri="{A12FA001-AC4F-418D-AE19-62706E023703}">
                      <ahyp:hlinkClr xmlns:ahyp="http://schemas.microsoft.com/office/drawing/2018/hyperlinkcolor" val="tx"/>
                    </a:ext>
                  </a:extLst>
                </a:hlinkClick>
              </a:rPr>
              <a:t>https://app.smartsheet.com/b/form/be7e34cd732b44c8b910b42af93f22a1</a:t>
            </a:r>
            <a:endParaRPr lang="en-US" sz="1200" dirty="0">
              <a:solidFill>
                <a:srgbClr val="0070C0"/>
              </a:solidFill>
            </a:endParaRPr>
          </a:p>
          <a:p>
            <a:pPr lvl="1"/>
            <a:endParaRPr lang="en-US" sz="1200" dirty="0"/>
          </a:p>
        </p:txBody>
      </p:sp>
      <p:pic>
        <p:nvPicPr>
          <p:cNvPr id="4" name="Picture 3">
            <a:extLst>
              <a:ext uri="{FF2B5EF4-FFF2-40B4-BE49-F238E27FC236}">
                <a16:creationId xmlns:a16="http://schemas.microsoft.com/office/drawing/2014/main" id="{45C7E8AE-8C6B-4397-84AC-5D696F216A75}"/>
              </a:ext>
            </a:extLst>
          </p:cNvPr>
          <p:cNvPicPr>
            <a:picLocks noChangeAspect="1"/>
          </p:cNvPicPr>
          <p:nvPr/>
        </p:nvPicPr>
        <p:blipFill>
          <a:blip r:embed="rId3"/>
          <a:stretch>
            <a:fillRect/>
          </a:stretch>
        </p:blipFill>
        <p:spPr>
          <a:xfrm>
            <a:off x="85127" y="3512030"/>
            <a:ext cx="5703008" cy="3194900"/>
          </a:xfrm>
          <a:prstGeom prst="rect">
            <a:avLst/>
          </a:prstGeom>
        </p:spPr>
      </p:pic>
      <p:sp>
        <p:nvSpPr>
          <p:cNvPr id="5" name="TextBox 4">
            <a:extLst>
              <a:ext uri="{FF2B5EF4-FFF2-40B4-BE49-F238E27FC236}">
                <a16:creationId xmlns:a16="http://schemas.microsoft.com/office/drawing/2014/main" id="{E7551D03-F0EC-4F7D-8A5B-042626EFB730}"/>
              </a:ext>
            </a:extLst>
          </p:cNvPr>
          <p:cNvSpPr txBox="1"/>
          <p:nvPr/>
        </p:nvSpPr>
        <p:spPr>
          <a:xfrm>
            <a:off x="6752493" y="5190090"/>
            <a:ext cx="3411415" cy="830997"/>
          </a:xfrm>
          <a:prstGeom prst="rect">
            <a:avLst/>
          </a:prstGeom>
          <a:noFill/>
        </p:spPr>
        <p:txBody>
          <a:bodyPr wrap="square" rtlCol="0">
            <a:spAutoFit/>
          </a:bodyPr>
          <a:lstStyle/>
          <a:p>
            <a:r>
              <a:rPr lang="en-US" sz="1600" dirty="0">
                <a:hlinkClick r:id="rId4"/>
              </a:rPr>
              <a:t>https://www.cdc.gov/niosh/npptl/topics/respirators/disp_part/default.html</a:t>
            </a:r>
            <a:endParaRPr lang="en-US" sz="1600" dirty="0"/>
          </a:p>
          <a:p>
            <a:endParaRPr lang="en-US" sz="1600" dirty="0"/>
          </a:p>
        </p:txBody>
      </p:sp>
      <p:pic>
        <p:nvPicPr>
          <p:cNvPr id="7" name="Picture 6">
            <a:extLst>
              <a:ext uri="{FF2B5EF4-FFF2-40B4-BE49-F238E27FC236}">
                <a16:creationId xmlns:a16="http://schemas.microsoft.com/office/drawing/2014/main" id="{02772D86-989E-4DE2-AC42-28FAA8F9E0D4}"/>
              </a:ext>
            </a:extLst>
          </p:cNvPr>
          <p:cNvPicPr>
            <a:picLocks noChangeAspect="1"/>
          </p:cNvPicPr>
          <p:nvPr/>
        </p:nvPicPr>
        <p:blipFill>
          <a:blip r:embed="rId5"/>
          <a:stretch>
            <a:fillRect/>
          </a:stretch>
        </p:blipFill>
        <p:spPr>
          <a:xfrm>
            <a:off x="5374290" y="1391361"/>
            <a:ext cx="6460926" cy="2499621"/>
          </a:xfrm>
          <a:prstGeom prst="rect">
            <a:avLst/>
          </a:prstGeom>
        </p:spPr>
      </p:pic>
      <p:sp>
        <p:nvSpPr>
          <p:cNvPr id="2" name="TextBox 1">
            <a:extLst>
              <a:ext uri="{FF2B5EF4-FFF2-40B4-BE49-F238E27FC236}">
                <a16:creationId xmlns:a16="http://schemas.microsoft.com/office/drawing/2014/main" id="{DFD1CCAC-C266-4042-B074-40BB062A856E}"/>
              </a:ext>
            </a:extLst>
          </p:cNvPr>
          <p:cNvSpPr txBox="1"/>
          <p:nvPr/>
        </p:nvSpPr>
        <p:spPr>
          <a:xfrm>
            <a:off x="619600" y="1156559"/>
            <a:ext cx="4634061" cy="646331"/>
          </a:xfrm>
          <a:prstGeom prst="rect">
            <a:avLst/>
          </a:prstGeom>
          <a:noFill/>
        </p:spPr>
        <p:txBody>
          <a:bodyPr wrap="square" rtlCol="0">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https://smccd.edu/return-to-campus/employees.php#ppe</a:t>
            </a:r>
            <a:endParaRPr lang="en-US" dirty="0">
              <a:solidFill>
                <a:schemeClr val="bg1"/>
              </a:solidFill>
            </a:endParaRPr>
          </a:p>
        </p:txBody>
      </p:sp>
    </p:spTree>
    <p:extLst>
      <p:ext uri="{BB962C8B-B14F-4D97-AF65-F5344CB8AC3E}">
        <p14:creationId xmlns:p14="http://schemas.microsoft.com/office/powerpoint/2010/main" val="124930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udovskym\Desktop\o[1].jpg">
            <a:extLst>
              <a:ext uri="{FF2B5EF4-FFF2-40B4-BE49-F238E27FC236}">
                <a16:creationId xmlns:a16="http://schemas.microsoft.com/office/drawing/2014/main" id="{CE1E3008-6DA2-4960-B9C3-E00881320E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
        <p:nvSpPr>
          <p:cNvPr id="6" name="Rectangle: Rounded Corners 5">
            <a:extLst>
              <a:ext uri="{FF2B5EF4-FFF2-40B4-BE49-F238E27FC236}">
                <a16:creationId xmlns:a16="http://schemas.microsoft.com/office/drawing/2014/main" id="{1211AA79-FEB3-40AB-B68C-15ED0C4BEF0B}"/>
              </a:ext>
            </a:extLst>
          </p:cNvPr>
          <p:cNvSpPr/>
          <p:nvPr/>
        </p:nvSpPr>
        <p:spPr>
          <a:xfrm>
            <a:off x="169986" y="3428999"/>
            <a:ext cx="3367315" cy="3309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D9230-8672-478B-846C-B2D3F1CC98C8}"/>
              </a:ext>
            </a:extLst>
          </p:cNvPr>
          <p:cNvSpPr>
            <a:spLocks noGrp="1"/>
          </p:cNvSpPr>
          <p:nvPr>
            <p:ph type="title"/>
          </p:nvPr>
        </p:nvSpPr>
        <p:spPr>
          <a:xfrm>
            <a:off x="0" y="130855"/>
            <a:ext cx="4466492" cy="1057275"/>
          </a:xfrm>
        </p:spPr>
        <p:txBody>
          <a:bodyPr>
            <a:normAutofit fontScale="90000"/>
          </a:bodyPr>
          <a:lstStyle/>
          <a:p>
            <a:pPr algn="ctr"/>
            <a:r>
              <a:rPr lang="en-US" b="1" dirty="0">
                <a:solidFill>
                  <a:schemeClr val="bg1"/>
                </a:solidFill>
              </a:rPr>
              <a:t>Discussion Topics: </a:t>
            </a:r>
            <a:br>
              <a:rPr lang="en-US" b="1" dirty="0">
                <a:solidFill>
                  <a:schemeClr val="bg1"/>
                </a:solidFill>
              </a:rPr>
            </a:br>
            <a:r>
              <a:rPr lang="en-US" b="1" dirty="0">
                <a:solidFill>
                  <a:schemeClr val="bg1"/>
                </a:solidFill>
              </a:rPr>
              <a:t>Air Quality &amp; HVAC</a:t>
            </a:r>
          </a:p>
        </p:txBody>
      </p:sp>
      <p:sp>
        <p:nvSpPr>
          <p:cNvPr id="3" name="Content Placeholder 2">
            <a:extLst>
              <a:ext uri="{FF2B5EF4-FFF2-40B4-BE49-F238E27FC236}">
                <a16:creationId xmlns:a16="http://schemas.microsoft.com/office/drawing/2014/main" id="{58E8612F-AC29-45D8-BD2A-799E945B40E7}"/>
              </a:ext>
            </a:extLst>
          </p:cNvPr>
          <p:cNvSpPr>
            <a:spLocks noGrp="1"/>
          </p:cNvSpPr>
          <p:nvPr>
            <p:ph idx="1"/>
          </p:nvPr>
        </p:nvSpPr>
        <p:spPr>
          <a:xfrm>
            <a:off x="280519" y="3690257"/>
            <a:ext cx="3144852" cy="3047999"/>
          </a:xfrm>
        </p:spPr>
        <p:txBody>
          <a:bodyPr>
            <a:normAutofit fontScale="92500"/>
          </a:bodyPr>
          <a:lstStyle/>
          <a:p>
            <a:r>
              <a:rPr lang="en-US" dirty="0"/>
              <a:t>District Precautions and Resources</a:t>
            </a:r>
          </a:p>
          <a:p>
            <a:r>
              <a:rPr lang="en-US" dirty="0"/>
              <a:t>Ventilation&amp; Filtration</a:t>
            </a:r>
          </a:p>
          <a:p>
            <a:pPr lvl="1"/>
            <a:r>
              <a:rPr lang="en-US" dirty="0"/>
              <a:t>Mechanical &amp; Natural</a:t>
            </a:r>
          </a:p>
          <a:p>
            <a:r>
              <a:rPr lang="en-US" dirty="0"/>
              <a:t>Air Purifiers</a:t>
            </a:r>
          </a:p>
        </p:txBody>
      </p:sp>
    </p:spTree>
    <p:extLst>
      <p:ext uri="{BB962C8B-B14F-4D97-AF65-F5344CB8AC3E}">
        <p14:creationId xmlns:p14="http://schemas.microsoft.com/office/powerpoint/2010/main" val="77893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HVAC System Best Practices and COVID Response</a:t>
            </a:r>
          </a:p>
        </p:txBody>
      </p:sp>
      <p:sp>
        <p:nvSpPr>
          <p:cNvPr id="3" name="Content Placeholder 2"/>
          <p:cNvSpPr>
            <a:spLocks noGrp="1"/>
          </p:cNvSpPr>
          <p:nvPr>
            <p:ph idx="1"/>
          </p:nvPr>
        </p:nvSpPr>
        <p:spPr/>
        <p:txBody>
          <a:bodyPr>
            <a:normAutofit lnSpcReduction="10000"/>
          </a:bodyPr>
          <a:lstStyle/>
          <a:p>
            <a:r>
              <a:rPr lang="en-US" sz="2400" dirty="0"/>
              <a:t>Confirmed that all HVAC meets or exceeds California Building code requirements</a:t>
            </a:r>
          </a:p>
          <a:p>
            <a:pPr lvl="2"/>
            <a:r>
              <a:rPr lang="en-US" sz="2000" dirty="0"/>
              <a:t>ASHRAE 62.1 and Title 24</a:t>
            </a:r>
          </a:p>
          <a:p>
            <a:r>
              <a:rPr lang="en-US" sz="2400" dirty="0"/>
              <a:t>Adhered to CDC and OSHA Recommendations</a:t>
            </a:r>
          </a:p>
          <a:p>
            <a:r>
              <a:rPr lang="en-US" sz="2400" dirty="0"/>
              <a:t>Information Posted on Website</a:t>
            </a:r>
          </a:p>
          <a:p>
            <a:pPr lvl="2"/>
            <a:r>
              <a:rPr lang="en-US" sz="2000" dirty="0"/>
              <a:t>Buildings Ventilation Website</a:t>
            </a:r>
          </a:p>
          <a:p>
            <a:pPr lvl="2"/>
            <a:r>
              <a:rPr lang="en-US" sz="2000" dirty="0"/>
              <a:t>Buildings Ventilation and Filtration Reports</a:t>
            </a:r>
          </a:p>
          <a:p>
            <a:pPr lvl="3"/>
            <a:r>
              <a:rPr lang="en-US" sz="1800" b="1" dirty="0">
                <a:hlinkClick r:id="rId2"/>
              </a:rPr>
              <a:t>https://smccd.edu/return-to-campus/facilities-safety.php</a:t>
            </a:r>
            <a:endParaRPr lang="en-US" sz="1800" b="1" dirty="0"/>
          </a:p>
          <a:p>
            <a:pPr marL="1371600" lvl="3" indent="0">
              <a:buNone/>
            </a:pPr>
            <a:endParaRPr lang="en-US" sz="1800" b="1" dirty="0"/>
          </a:p>
          <a:p>
            <a:pPr lvl="1"/>
            <a:endParaRPr lang="en-US" sz="2200" dirty="0"/>
          </a:p>
        </p:txBody>
      </p:sp>
      <p:sp>
        <p:nvSpPr>
          <p:cNvPr id="5" name="TextBox 4">
            <a:extLst>
              <a:ext uri="{FF2B5EF4-FFF2-40B4-BE49-F238E27FC236}">
                <a16:creationId xmlns:a16="http://schemas.microsoft.com/office/drawing/2014/main" id="{047C8408-38FC-4F28-B1BA-BE3C3A2F16CA}"/>
              </a:ext>
            </a:extLst>
          </p:cNvPr>
          <p:cNvSpPr txBox="1"/>
          <p:nvPr/>
        </p:nvSpPr>
        <p:spPr>
          <a:xfrm>
            <a:off x="3449772" y="6085527"/>
            <a:ext cx="5536276" cy="630942"/>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Facilities Excellence</a:t>
            </a:r>
          </a:p>
          <a:p>
            <a:pPr algn="ctr"/>
            <a:r>
              <a:rPr lang="en-US" sz="1100" b="1" i="1" dirty="0">
                <a:latin typeface="Times New Roman" panose="02020603050405020304" pitchFamily="18" charset="0"/>
                <a:cs typeface="Times New Roman" panose="02020603050405020304" pitchFamily="18" charset="0"/>
              </a:rPr>
              <a:t>Professionalism * Communication * Customer Service * Teamwork</a:t>
            </a:r>
            <a:endParaRPr lang="en-US" dirty="0"/>
          </a:p>
        </p:txBody>
      </p:sp>
    </p:spTree>
    <p:extLst>
      <p:ext uri="{BB962C8B-B14F-4D97-AF65-F5344CB8AC3E}">
        <p14:creationId xmlns:p14="http://schemas.microsoft.com/office/powerpoint/2010/main" val="377707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24EC13-7799-4E6C-8B24-CC16F8306FF2}"/>
              </a:ext>
            </a:extLst>
          </p:cNvPr>
          <p:cNvSpPr>
            <a:spLocks noGrp="1"/>
          </p:cNvSpPr>
          <p:nvPr>
            <p:ph type="title"/>
          </p:nvPr>
        </p:nvSpPr>
        <p:spPr>
          <a:xfrm>
            <a:off x="2837167" y="149470"/>
            <a:ext cx="5807197" cy="553915"/>
          </a:xfrm>
        </p:spPr>
        <p:txBody>
          <a:bodyPr>
            <a:normAutofit/>
          </a:bodyPr>
          <a:lstStyle/>
          <a:p>
            <a:pPr algn="ctr"/>
            <a:r>
              <a:rPr lang="en-US" b="1" dirty="0"/>
              <a:t>SMCCCD – Ventilation Highlights</a:t>
            </a:r>
          </a:p>
        </p:txBody>
      </p:sp>
      <p:graphicFrame>
        <p:nvGraphicFramePr>
          <p:cNvPr id="2" name="Diagram 1">
            <a:extLst>
              <a:ext uri="{FF2B5EF4-FFF2-40B4-BE49-F238E27FC236}">
                <a16:creationId xmlns:a16="http://schemas.microsoft.com/office/drawing/2014/main" id="{0EA23AC7-DF37-4E31-A2D5-BA6C8FC32430}"/>
              </a:ext>
            </a:extLst>
          </p:cNvPr>
          <p:cNvGraphicFramePr/>
          <p:nvPr>
            <p:extLst>
              <p:ext uri="{D42A27DB-BD31-4B8C-83A1-F6EECF244321}">
                <p14:modId xmlns:p14="http://schemas.microsoft.com/office/powerpoint/2010/main" val="3716081923"/>
              </p:ext>
            </p:extLst>
          </p:nvPr>
        </p:nvGraphicFramePr>
        <p:xfrm>
          <a:off x="242277" y="703385"/>
          <a:ext cx="11402646" cy="604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33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9895" y="1680739"/>
            <a:ext cx="4025925" cy="706964"/>
          </a:xfrm>
        </p:spPr>
        <p:txBody>
          <a:bodyPr/>
          <a:lstStyle/>
          <a:p>
            <a:pPr algn="ctr"/>
            <a:r>
              <a:rPr lang="en-US" b="1" dirty="0">
                <a:solidFill>
                  <a:schemeClr val="bg1"/>
                </a:solidFill>
              </a:rPr>
              <a:t>HVAC</a:t>
            </a:r>
            <a:br>
              <a:rPr lang="en-US" b="1" dirty="0">
                <a:solidFill>
                  <a:schemeClr val="bg1"/>
                </a:solidFill>
              </a:rPr>
            </a:br>
            <a:r>
              <a:rPr lang="en-US" sz="2800" b="1" dirty="0">
                <a:solidFill>
                  <a:schemeClr val="bg1"/>
                </a:solidFill>
              </a:rPr>
              <a:t>Comprehensive Evaluation</a:t>
            </a:r>
            <a:br>
              <a:rPr lang="en-US" b="1" dirty="0">
                <a:solidFill>
                  <a:schemeClr val="bg1"/>
                </a:solidFill>
              </a:rPr>
            </a:br>
            <a:endParaRPr lang="en-US" b="1" dirty="0">
              <a:solidFill>
                <a:schemeClr val="bg1"/>
              </a:solidFill>
            </a:endParaRPr>
          </a:p>
        </p:txBody>
      </p:sp>
      <p:sp>
        <p:nvSpPr>
          <p:cNvPr id="6" name="TextBox 5">
            <a:extLst>
              <a:ext uri="{FF2B5EF4-FFF2-40B4-BE49-F238E27FC236}">
                <a16:creationId xmlns:a16="http://schemas.microsoft.com/office/drawing/2014/main" id="{F0635C70-BB0B-4BDA-A4A6-F26C2445B398}"/>
              </a:ext>
            </a:extLst>
          </p:cNvPr>
          <p:cNvSpPr txBox="1"/>
          <p:nvPr/>
        </p:nvSpPr>
        <p:spPr>
          <a:xfrm>
            <a:off x="8666051" y="6084468"/>
            <a:ext cx="372264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Facilities Excellence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Professionalism * Communication * Customer Service * Teamwork</a:t>
            </a:r>
            <a:endPar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Content Placeholder 2">
            <a:extLst>
              <a:ext uri="{FF2B5EF4-FFF2-40B4-BE49-F238E27FC236}">
                <a16:creationId xmlns:a16="http://schemas.microsoft.com/office/drawing/2014/main" id="{A6D4F2D0-02F3-4332-A937-224D7658E39D}"/>
              </a:ext>
            </a:extLst>
          </p:cNvPr>
          <p:cNvSpPr txBox="1">
            <a:spLocks/>
          </p:cNvSpPr>
          <p:nvPr/>
        </p:nvSpPr>
        <p:spPr>
          <a:xfrm>
            <a:off x="8923703" y="2668168"/>
            <a:ext cx="3118308"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200" dirty="0">
                <a:solidFill>
                  <a:schemeClr val="bg1"/>
                </a:solidFill>
              </a:rPr>
              <a:t>Exported Room Data from FUSION</a:t>
            </a:r>
          </a:p>
          <a:p>
            <a:r>
              <a:rPr lang="en-US" sz="1200" dirty="0">
                <a:solidFill>
                  <a:schemeClr val="bg1"/>
                </a:solidFill>
              </a:rPr>
              <a:t>Identified and Mapped HVAC Systems</a:t>
            </a:r>
          </a:p>
          <a:p>
            <a:r>
              <a:rPr lang="en-US" sz="1200" dirty="0">
                <a:solidFill>
                  <a:schemeClr val="bg1"/>
                </a:solidFill>
              </a:rPr>
              <a:t>Noted Filtration Ratings</a:t>
            </a:r>
          </a:p>
          <a:p>
            <a:r>
              <a:rPr lang="en-US" sz="1200" dirty="0">
                <a:solidFill>
                  <a:schemeClr val="bg1"/>
                </a:solidFill>
              </a:rPr>
              <a:t>SMCCCD Comprehensive HVAC Evaluation Website: </a:t>
            </a:r>
            <a:r>
              <a:rPr lang="en-US" sz="1200" dirty="0">
                <a:solidFill>
                  <a:srgbClr val="92D050"/>
                </a:solidFill>
                <a:hlinkClick r:id="rId2"/>
              </a:rPr>
              <a:t>https://sites.google.com/my.smccd.edu/smcccdsustainability/air-and-environmental-quality/indoor-air-quality</a:t>
            </a:r>
            <a:endParaRPr lang="en-US" sz="1200" dirty="0">
              <a:solidFill>
                <a:srgbClr val="92D050"/>
              </a:solidFill>
            </a:endParaRPr>
          </a:p>
          <a:p>
            <a:r>
              <a:rPr lang="en-US" sz="1200" dirty="0">
                <a:solidFill>
                  <a:schemeClr val="bg1"/>
                </a:solidFill>
              </a:rPr>
              <a:t>COVID Website:</a:t>
            </a:r>
            <a:r>
              <a:rPr lang="en-US" sz="1200" dirty="0"/>
              <a:t> </a:t>
            </a:r>
            <a:r>
              <a:rPr lang="en-US" sz="1200" b="1" dirty="0">
                <a:hlinkClick r:id="rId3"/>
              </a:rPr>
              <a:t>https://smccd.edu/return-to-campus/</a:t>
            </a:r>
            <a:endParaRPr lang="en-US" sz="2400" dirty="0"/>
          </a:p>
          <a:p>
            <a:endParaRPr lang="en-US" sz="2400" dirty="0"/>
          </a:p>
        </p:txBody>
      </p:sp>
      <p:pic>
        <p:nvPicPr>
          <p:cNvPr id="3" name="Picture 2">
            <a:extLst>
              <a:ext uri="{FF2B5EF4-FFF2-40B4-BE49-F238E27FC236}">
                <a16:creationId xmlns:a16="http://schemas.microsoft.com/office/drawing/2014/main" id="{0436426D-0AE8-4538-B914-45119E0F55D4}"/>
              </a:ext>
            </a:extLst>
          </p:cNvPr>
          <p:cNvPicPr>
            <a:picLocks noChangeAspect="1"/>
          </p:cNvPicPr>
          <p:nvPr/>
        </p:nvPicPr>
        <p:blipFill>
          <a:blip r:embed="rId4"/>
          <a:stretch>
            <a:fillRect/>
          </a:stretch>
        </p:blipFill>
        <p:spPr>
          <a:xfrm>
            <a:off x="143576" y="307195"/>
            <a:ext cx="8651301" cy="6224234"/>
          </a:xfrm>
          <a:prstGeom prst="rect">
            <a:avLst/>
          </a:prstGeom>
        </p:spPr>
      </p:pic>
    </p:spTree>
    <p:extLst>
      <p:ext uri="{BB962C8B-B14F-4D97-AF65-F5344CB8AC3E}">
        <p14:creationId xmlns:p14="http://schemas.microsoft.com/office/powerpoint/2010/main" val="416714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Scrubbers/Air Purifiers</a:t>
            </a:r>
          </a:p>
        </p:txBody>
      </p:sp>
      <p:sp>
        <p:nvSpPr>
          <p:cNvPr id="3" name="Content Placeholder 2"/>
          <p:cNvSpPr>
            <a:spLocks noGrp="1"/>
          </p:cNvSpPr>
          <p:nvPr>
            <p:ph idx="1"/>
          </p:nvPr>
        </p:nvSpPr>
        <p:spPr>
          <a:xfrm>
            <a:off x="594360" y="2329180"/>
            <a:ext cx="11003279" cy="3919220"/>
          </a:xfrm>
        </p:spPr>
        <p:txBody>
          <a:bodyPr>
            <a:normAutofit fontScale="92500" lnSpcReduction="20000"/>
          </a:bodyPr>
          <a:lstStyle/>
          <a:p>
            <a:r>
              <a:rPr lang="en-US" sz="2400" dirty="0"/>
              <a:t>District is required to provide a healthy and safe work environment including code compliant ventilation.</a:t>
            </a:r>
          </a:p>
          <a:p>
            <a:r>
              <a:rPr lang="en-US" sz="2400" dirty="0"/>
              <a:t>Established Criteria for the Use of Air Purifiers</a:t>
            </a:r>
          </a:p>
          <a:p>
            <a:pPr lvl="2"/>
            <a:r>
              <a:rPr lang="en-US" sz="2000" dirty="0"/>
              <a:t>Areas with insufficient or difficult to validate ventilation</a:t>
            </a:r>
          </a:p>
          <a:p>
            <a:pPr lvl="2"/>
            <a:r>
              <a:rPr lang="en-US" sz="2000" dirty="0"/>
              <a:t>Campus Health Centers - Sick people will visit</a:t>
            </a:r>
          </a:p>
          <a:p>
            <a:pPr lvl="2"/>
            <a:r>
              <a:rPr lang="en-US" sz="2000" dirty="0"/>
              <a:t>Child Development Centers-Little people can’t be vaccinated</a:t>
            </a:r>
          </a:p>
          <a:p>
            <a:pPr lvl="2"/>
            <a:r>
              <a:rPr lang="en-US" sz="2000" dirty="0"/>
              <a:t>HR ADA Accommodation Process</a:t>
            </a:r>
          </a:p>
          <a:p>
            <a:r>
              <a:rPr lang="en-US" sz="2400" dirty="0"/>
              <a:t>Bringing in Personal Air Purifiers</a:t>
            </a:r>
          </a:p>
          <a:p>
            <a:pPr lvl="1"/>
            <a:r>
              <a:rPr lang="en-US" sz="2200" dirty="0"/>
              <a:t>Facilities actively discourages this.  However if people insist, then we gave instruction to plug directly into the wall (Fire Marshal Requirement) and purchase an unit that is UL rated and does not produce ozone. </a:t>
            </a:r>
          </a:p>
          <a:p>
            <a:pPr lvl="2"/>
            <a:endParaRPr lang="en-US" sz="2000" dirty="0"/>
          </a:p>
          <a:p>
            <a:pPr lvl="2"/>
            <a:endParaRPr lang="en-US" sz="2000" dirty="0"/>
          </a:p>
        </p:txBody>
      </p:sp>
      <p:sp>
        <p:nvSpPr>
          <p:cNvPr id="5" name="TextBox 4">
            <a:extLst>
              <a:ext uri="{FF2B5EF4-FFF2-40B4-BE49-F238E27FC236}">
                <a16:creationId xmlns:a16="http://schemas.microsoft.com/office/drawing/2014/main" id="{047C8408-38FC-4F28-B1BA-BE3C3A2F16CA}"/>
              </a:ext>
            </a:extLst>
          </p:cNvPr>
          <p:cNvSpPr txBox="1"/>
          <p:nvPr/>
        </p:nvSpPr>
        <p:spPr>
          <a:xfrm>
            <a:off x="3449772" y="6085527"/>
            <a:ext cx="5536276" cy="630942"/>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Facilities Excellence</a:t>
            </a:r>
          </a:p>
          <a:p>
            <a:pPr algn="ctr"/>
            <a:r>
              <a:rPr lang="en-US" sz="1100" b="1" i="1" dirty="0">
                <a:latin typeface="Times New Roman" panose="02020603050405020304" pitchFamily="18" charset="0"/>
                <a:cs typeface="Times New Roman" panose="02020603050405020304" pitchFamily="18" charset="0"/>
              </a:rPr>
              <a:t>Professionalism * Communication * Customer Service * Teamwork</a:t>
            </a:r>
            <a:endParaRPr lang="en-US" dirty="0"/>
          </a:p>
        </p:txBody>
      </p:sp>
    </p:spTree>
    <p:extLst>
      <p:ext uri="{BB962C8B-B14F-4D97-AF65-F5344CB8AC3E}">
        <p14:creationId xmlns:p14="http://schemas.microsoft.com/office/powerpoint/2010/main" val="279520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What is the Importance of an Efficient HVAC System in the Cleanroom? | ACH  Engineering">
            <a:extLst>
              <a:ext uri="{FF2B5EF4-FFF2-40B4-BE49-F238E27FC236}">
                <a16:creationId xmlns:a16="http://schemas.microsoft.com/office/drawing/2014/main" id="{52A965CC-7CC2-434A-AE16-77462D117D38}"/>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10714"/>
          <a:stretch/>
        </p:blipFill>
        <p:spPr bwMode="auto">
          <a:xfrm>
            <a:off x="0" y="-729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D5FD6861-EC2D-3E42-B779-5F99EDF83AC8}"/>
              </a:ext>
            </a:extLst>
          </p:cNvPr>
          <p:cNvSpPr>
            <a:spLocks noGrp="1"/>
          </p:cNvSpPr>
          <p:nvPr>
            <p:ph type="ctrTitle"/>
          </p:nvPr>
        </p:nvSpPr>
        <p:spPr>
          <a:xfrm>
            <a:off x="1769531" y="1972230"/>
            <a:ext cx="8652938" cy="1407871"/>
          </a:xfrm>
        </p:spPr>
        <p:txBody>
          <a:bodyPr anchor="ctr">
            <a:noAutofit/>
          </a:bodyPr>
          <a:lstStyle/>
          <a:p>
            <a:br>
              <a:rPr lang="en-US" sz="8000" b="1" dirty="0"/>
            </a:br>
            <a:r>
              <a:rPr lang="en-US" sz="8000" b="1" dirty="0"/>
              <a:t>Thank You</a:t>
            </a:r>
            <a:br>
              <a:rPr lang="en-US" sz="8000" b="1" dirty="0"/>
            </a:br>
            <a:r>
              <a:rPr lang="en-US" sz="8000" b="1" dirty="0"/>
              <a:t>Questions?</a:t>
            </a:r>
            <a:br>
              <a:rPr lang="en-US" sz="8000" b="1" dirty="0"/>
            </a:br>
            <a:endParaRPr lang="en-US" sz="4400" dirty="0"/>
          </a:p>
        </p:txBody>
      </p:sp>
      <p:sp>
        <p:nvSpPr>
          <p:cNvPr id="75" name="Rectangle 7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8" name="Picture 4" descr="Horizontal White for PowerPoint or email (PNG).png">
            <a:extLst>
              <a:ext uri="{FF2B5EF4-FFF2-40B4-BE49-F238E27FC236}">
                <a16:creationId xmlns:a16="http://schemas.microsoft.com/office/drawing/2014/main" id="{9226B649-C297-7149-8851-0910602FEC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54140" y="4174982"/>
            <a:ext cx="4327539" cy="1298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6E7CB4-7B2B-4822-9703-A9E1746D15A4}"/>
              </a:ext>
            </a:extLst>
          </p:cNvPr>
          <p:cNvSpPr txBox="1"/>
          <p:nvPr/>
        </p:nvSpPr>
        <p:spPr>
          <a:xfrm>
            <a:off x="3449772" y="5942759"/>
            <a:ext cx="5536276" cy="9079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Facilities Excellence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Professionalism * Communication * Customer Service * Teamwork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781631"/>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10915</TotalTime>
  <Words>740</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Century Gothic</vt:lpstr>
      <vt:lpstr>Times New Roman</vt:lpstr>
      <vt:lpstr>Wingdings 3</vt:lpstr>
      <vt:lpstr>Office Theme</vt:lpstr>
      <vt:lpstr>Ion Boardroom</vt:lpstr>
      <vt:lpstr> COVID Response &amp; HVAC/Ventilation </vt:lpstr>
      <vt:lpstr>SMCCCD COVID-19 Procedures Recovery Phase</vt:lpstr>
      <vt:lpstr>PowerPoint Presentation</vt:lpstr>
      <vt:lpstr>Discussion Topics:  Air Quality &amp; HVAC</vt:lpstr>
      <vt:lpstr>HVAC System Best Practices and COVID Response</vt:lpstr>
      <vt:lpstr>SMCCCD – Ventilation Highlights</vt:lpstr>
      <vt:lpstr>HVAC Comprehensive Evaluation </vt:lpstr>
      <vt:lpstr>Air Scrubbers/Air Purifiers</vt:lpstr>
      <vt:lpstr> 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dc:creator>Garcia, Vince</dc:creator>
  <cp:lastModifiedBy>Rudovsky, Michele</cp:lastModifiedBy>
  <cp:revision>270</cp:revision>
  <dcterms:created xsi:type="dcterms:W3CDTF">2021-06-01T22:15:09Z</dcterms:created>
  <dcterms:modified xsi:type="dcterms:W3CDTF">2021-12-09T00:24:02Z</dcterms:modified>
</cp:coreProperties>
</file>